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3"/>
  </p:notesMasterIdLst>
  <p:sldIdLst>
    <p:sldId id="256" r:id="rId2"/>
    <p:sldId id="260" r:id="rId3"/>
    <p:sldId id="261" r:id="rId4"/>
    <p:sldId id="262" r:id="rId5"/>
    <p:sldId id="264" r:id="rId6"/>
    <p:sldId id="265" r:id="rId7"/>
    <p:sldId id="263" r:id="rId8"/>
    <p:sldId id="274" r:id="rId9"/>
    <p:sldId id="273" r:id="rId10"/>
    <p:sldId id="266" r:id="rId11"/>
    <p:sldId id="267" r:id="rId12"/>
    <p:sldId id="268" r:id="rId13"/>
    <p:sldId id="275" r:id="rId14"/>
    <p:sldId id="277" r:id="rId15"/>
    <p:sldId id="278" r:id="rId16"/>
    <p:sldId id="276" r:id="rId17"/>
    <p:sldId id="269" r:id="rId18"/>
    <p:sldId id="270" r:id="rId19"/>
    <p:sldId id="272" r:id="rId20"/>
    <p:sldId id="271" r:id="rId21"/>
    <p:sldId id="279" r:id="rId22"/>
    <p:sldId id="280" r:id="rId23"/>
    <p:sldId id="281" r:id="rId24"/>
    <p:sldId id="282" r:id="rId25"/>
    <p:sldId id="283" r:id="rId26"/>
    <p:sldId id="284" r:id="rId27"/>
    <p:sldId id="286" r:id="rId28"/>
    <p:sldId id="285" r:id="rId29"/>
    <p:sldId id="287" r:id="rId30"/>
    <p:sldId id="288" r:id="rId31"/>
    <p:sldId id="290" r:id="rId32"/>
  </p:sldIdLst>
  <p:sldSz cx="18288000" cy="10287000"/>
  <p:notesSz cx="6858000" cy="9144000"/>
  <p:embeddedFontLst>
    <p:embeddedFont>
      <p:font typeface="Calibri" pitchFamily="34" charset="0"/>
      <p:regular r:id="rId34"/>
      <p:bold r:id="rId35"/>
      <p:italic r:id="rId36"/>
      <p:boldItalic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84" autoAdjust="0"/>
    <p:restoredTop sz="94622" autoAdjust="0"/>
  </p:normalViewPr>
  <p:slideViewPr>
    <p:cSldViewPr>
      <p:cViewPr>
        <p:scale>
          <a:sx n="60" d="100"/>
          <a:sy n="60" d="100"/>
        </p:scale>
        <p:origin x="-108"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200B5D0-6E9A-42E8-AD1F-43C8DEC277F1}" type="datetimeFigureOut">
              <a:rPr lang="en-IN" smtClean="0"/>
              <a:t>12-11-2022</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DC007C7-8EA0-4B8A-885D-B417E44460C4}" type="slidenum">
              <a:rPr lang="en-IN" smtClean="0"/>
              <a:t>‹#›</a:t>
            </a:fld>
            <a:endParaRPr lang="en-IN"/>
          </a:p>
        </p:txBody>
      </p:sp>
    </p:spTree>
    <p:extLst>
      <p:ext uri="{BB962C8B-B14F-4D97-AF65-F5344CB8AC3E}">
        <p14:creationId xmlns:p14="http://schemas.microsoft.com/office/powerpoint/2010/main" val="13414543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11/12/2022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8" name="Title 1"/>
          <p:cNvSpPr txBox="1">
            <a:spLocks/>
          </p:cNvSpPr>
          <p:nvPr/>
        </p:nvSpPr>
        <p:spPr>
          <a:xfrm>
            <a:off x="611560" y="116632"/>
            <a:ext cx="16000040" cy="1470025"/>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CHARTS</a:t>
            </a:r>
            <a:endParaRPr lang="en-IN" sz="8000" b="1" u="sng" dirty="0">
              <a:solidFill>
                <a:schemeClr val="bg1"/>
              </a:solidFill>
              <a:latin typeface="Times New Roman" pitchFamily="18" charset="0"/>
              <a:cs typeface="Times New Roman" pitchFamily="18" charset="0"/>
            </a:endParaRPr>
          </a:p>
        </p:txBody>
      </p:sp>
      <p:sp>
        <p:nvSpPr>
          <p:cNvPr id="9" name="Subtitle 2"/>
          <p:cNvSpPr txBox="1">
            <a:spLocks/>
          </p:cNvSpPr>
          <p:nvPr/>
        </p:nvSpPr>
        <p:spPr>
          <a:xfrm>
            <a:off x="539552" y="1916832"/>
            <a:ext cx="17138848" cy="764626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itchFamily="2" charset="2"/>
              <a:buChar char="Ø"/>
            </a:pPr>
            <a:r>
              <a:rPr lang="en-IN" sz="6000" dirty="0" smtClean="0">
                <a:solidFill>
                  <a:schemeClr val="bg1"/>
                </a:solidFill>
                <a:latin typeface="Times New Roman" pitchFamily="18" charset="0"/>
                <a:cs typeface="Times New Roman" pitchFamily="18" charset="0"/>
              </a:rPr>
              <a:t>Charts were very helpful to reduce the time to understand the huge data using graphical representation.</a:t>
            </a:r>
          </a:p>
          <a:p>
            <a:pPr algn="just"/>
            <a:r>
              <a:rPr lang="en-IN" sz="6000" dirty="0" smtClean="0">
                <a:solidFill>
                  <a:schemeClr val="bg1"/>
                </a:solidFill>
                <a:latin typeface="Times New Roman" pitchFamily="18" charset="0"/>
                <a:cs typeface="Times New Roman" pitchFamily="18" charset="0"/>
              </a:rPr>
              <a:t>They are four types of charts</a:t>
            </a:r>
          </a:p>
          <a:p>
            <a:pPr algn="just">
              <a:buFont typeface="Wingdings" pitchFamily="2" charset="2"/>
              <a:buChar char="v"/>
            </a:pPr>
            <a:r>
              <a:rPr lang="en-IN" sz="6000" dirty="0" smtClean="0">
                <a:solidFill>
                  <a:schemeClr val="bg1"/>
                </a:solidFill>
                <a:latin typeface="Times New Roman" pitchFamily="18" charset="0"/>
                <a:cs typeface="Times New Roman" pitchFamily="18" charset="0"/>
              </a:rPr>
              <a:t>Statistical chart</a:t>
            </a:r>
          </a:p>
          <a:p>
            <a:pPr algn="just">
              <a:buFont typeface="Wingdings" pitchFamily="2" charset="2"/>
              <a:buChar char="v"/>
            </a:pPr>
            <a:r>
              <a:rPr lang="en-IN" sz="6000" dirty="0" smtClean="0">
                <a:solidFill>
                  <a:schemeClr val="bg1"/>
                </a:solidFill>
                <a:latin typeface="Times New Roman" pitchFamily="18" charset="0"/>
                <a:cs typeface="Times New Roman" pitchFamily="18" charset="0"/>
              </a:rPr>
              <a:t>AI/ML chart    .</a:t>
            </a:r>
          </a:p>
          <a:p>
            <a:pPr algn="just">
              <a:buFont typeface="Wingdings" pitchFamily="2" charset="2"/>
              <a:buChar char="v"/>
            </a:pPr>
            <a:r>
              <a:rPr lang="en-IN" sz="6000" dirty="0" smtClean="0">
                <a:solidFill>
                  <a:schemeClr val="bg1"/>
                </a:solidFill>
                <a:latin typeface="Times New Roman" pitchFamily="18" charset="0"/>
                <a:cs typeface="Times New Roman" pitchFamily="18" charset="0"/>
              </a:rPr>
              <a:t>Financial chart</a:t>
            </a:r>
          </a:p>
          <a:p>
            <a:pPr algn="just">
              <a:buFont typeface="Wingdings" pitchFamily="2" charset="2"/>
              <a:buChar char="v"/>
            </a:pPr>
            <a:r>
              <a:rPr lang="en-IN" sz="6000" dirty="0" smtClean="0">
                <a:solidFill>
                  <a:schemeClr val="bg1"/>
                </a:solidFill>
                <a:latin typeface="Times New Roman" pitchFamily="18" charset="0"/>
                <a:cs typeface="Times New Roman" pitchFamily="18" charset="0"/>
              </a:rPr>
              <a:t>Scientific chart</a:t>
            </a:r>
          </a:p>
          <a:p>
            <a:pPr algn="just"/>
            <a:endParaRPr lang="en-IN" sz="6600" dirty="0" smtClean="0">
              <a:latin typeface="Times New Roman" pitchFamily="18" charset="0"/>
              <a:cs typeface="Times New Roman" pitchFamily="18" charset="0"/>
            </a:endParaRPr>
          </a:p>
          <a:p>
            <a:pPr algn="just"/>
            <a:endParaRPr lang="en-IN" sz="6600" dirty="0" smtClean="0">
              <a:latin typeface="Times New Roman" pitchFamily="18" charset="0"/>
              <a:cs typeface="Times New Roman" pitchFamily="18" charset="0"/>
            </a:endParaRPr>
          </a:p>
          <a:p>
            <a:pPr algn="just"/>
            <a:endParaRPr lang="en-IN" sz="6600" dirty="0">
              <a:latin typeface="Times New Roman" pitchFamily="18" charset="0"/>
              <a:cs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 calcmode="lin" valueType="num">
                                      <p:cBhvr additive="base">
                                        <p:cTn id="12"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9">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9">
                                            <p:txEl>
                                              <p:pRg st="1" end="1"/>
                                            </p:txEl>
                                          </p:spTgt>
                                        </p:tgtEl>
                                        <p:attrNameLst>
                                          <p:attrName>style.visibility</p:attrName>
                                        </p:attrNameLst>
                                      </p:cBhvr>
                                      <p:to>
                                        <p:strVal val="visible"/>
                                      </p:to>
                                    </p:set>
                                    <p:anim calcmode="lin" valueType="num">
                                      <p:cBhvr additive="base">
                                        <p:cTn id="16"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9">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9">
                                            <p:txEl>
                                              <p:pRg st="2" end="2"/>
                                            </p:txEl>
                                          </p:spTgt>
                                        </p:tgtEl>
                                        <p:attrNameLst>
                                          <p:attrName>style.visibility</p:attrName>
                                        </p:attrNameLst>
                                      </p:cBhvr>
                                      <p:to>
                                        <p:strVal val="visible"/>
                                      </p:to>
                                    </p:set>
                                    <p:anim calcmode="lin" valueType="num">
                                      <p:cBhvr additive="base">
                                        <p:cTn id="20"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9">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9">
                                            <p:txEl>
                                              <p:pRg st="3" end="3"/>
                                            </p:txEl>
                                          </p:spTgt>
                                        </p:tgtEl>
                                        <p:attrNameLst>
                                          <p:attrName>style.visibility</p:attrName>
                                        </p:attrNameLst>
                                      </p:cBhvr>
                                      <p:to>
                                        <p:strVal val="visible"/>
                                      </p:to>
                                    </p:set>
                                    <p:anim calcmode="lin" valueType="num">
                                      <p:cBhvr additive="base">
                                        <p:cTn id="24"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9">
                                            <p:txEl>
                                              <p:pRg st="3" end="3"/>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9">
                                            <p:txEl>
                                              <p:pRg st="4" end="4"/>
                                            </p:txEl>
                                          </p:spTgt>
                                        </p:tgtEl>
                                        <p:attrNameLst>
                                          <p:attrName>style.visibility</p:attrName>
                                        </p:attrNameLst>
                                      </p:cBhvr>
                                      <p:to>
                                        <p:strVal val="visible"/>
                                      </p:to>
                                    </p:set>
                                    <p:anim calcmode="lin" valueType="num">
                                      <p:cBhvr additive="base">
                                        <p:cTn id="28"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9">
                                            <p:txEl>
                                              <p:pRg st="4" end="4"/>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9">
                                            <p:txEl>
                                              <p:pRg st="5" end="5"/>
                                            </p:txEl>
                                          </p:spTgt>
                                        </p:tgtEl>
                                        <p:attrNameLst>
                                          <p:attrName>style.visibility</p:attrName>
                                        </p:attrNameLst>
                                      </p:cBhvr>
                                      <p:to>
                                        <p:strVal val="visible"/>
                                      </p:to>
                                    </p:set>
                                    <p:anim calcmode="lin" valueType="num">
                                      <p:cBhvr additive="base">
                                        <p:cTn id="32"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9">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7" name="Title 1"/>
          <p:cNvSpPr txBox="1">
            <a:spLocks/>
          </p:cNvSpPr>
          <p:nvPr/>
        </p:nvSpPr>
        <p:spPr>
          <a:xfrm>
            <a:off x="457200" y="274638"/>
            <a:ext cx="172974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Parallel Categories</a:t>
            </a:r>
            <a:br>
              <a:rPr lang="en-IN" sz="8000" b="1" u="sng" dirty="0" smtClean="0">
                <a:solidFill>
                  <a:schemeClr val="bg1"/>
                </a:solidFill>
                <a:latin typeface="Times New Roman" pitchFamily="18" charset="0"/>
                <a:cs typeface="Times New Roman" pitchFamily="18" charset="0"/>
              </a:rPr>
            </a:br>
            <a:endParaRPr lang="en-IN" sz="8000" b="1" u="sng" dirty="0">
              <a:solidFill>
                <a:schemeClr val="bg1"/>
              </a:solidFill>
              <a:latin typeface="Times New Roman" pitchFamily="18" charset="0"/>
              <a:cs typeface="Times New Roman" pitchFamily="18" charset="0"/>
            </a:endParaRPr>
          </a:p>
        </p:txBody>
      </p:sp>
      <p:sp>
        <p:nvSpPr>
          <p:cNvPr id="8" name="Content Placeholder 2"/>
          <p:cNvSpPr txBox="1">
            <a:spLocks/>
          </p:cNvSpPr>
          <p:nvPr/>
        </p:nvSpPr>
        <p:spPr>
          <a:xfrm>
            <a:off x="457200" y="1600200"/>
            <a:ext cx="17297400" cy="8686800"/>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4800" dirty="0" smtClean="0">
                <a:solidFill>
                  <a:schemeClr val="bg1"/>
                </a:solidFill>
              </a:rPr>
              <a:t>The parallel categories diagram (also known as parallel sets or alluvial diagram) is a visualization of multi-dimensional categorical data sets. </a:t>
            </a:r>
          </a:p>
          <a:p>
            <a:r>
              <a:rPr lang="en-IN" sz="4800" dirty="0" smtClean="0">
                <a:solidFill>
                  <a:schemeClr val="bg1"/>
                </a:solidFill>
              </a:rPr>
              <a:t>Each attribute kept parallel and then each attribute split into different Categories </a:t>
            </a:r>
          </a:p>
          <a:p>
            <a:pPr marL="0" indent="0">
              <a:buFont typeface="Arial" pitchFamily="34" charset="0"/>
              <a:buNone/>
            </a:pPr>
            <a:r>
              <a:rPr lang="en-IN" sz="4800" dirty="0" smtClean="0">
                <a:solidFill>
                  <a:schemeClr val="bg1"/>
                </a:solidFill>
              </a:rPr>
              <a:t>       That Categories  are inked with another categorical in other attribute .</a:t>
            </a:r>
          </a:p>
          <a:p>
            <a:r>
              <a:rPr lang="en-IN" sz="4800" dirty="0" smtClean="0">
                <a:solidFill>
                  <a:schemeClr val="bg1"/>
                </a:solidFill>
              </a:rPr>
              <a:t>Combinations of category rectangles across dimensions are connected by ribbons, where the height of the ribbon corresponds to the relative frequency of occurrence of the combination of categories in the data set.</a:t>
            </a:r>
            <a:endParaRPr lang="en-IN" sz="4800" dirty="0">
              <a:solidFill>
                <a:schemeClr val="bg1"/>
              </a:solidFill>
            </a:endParaRPr>
          </a:p>
        </p:txBody>
      </p:sp>
    </p:spTree>
    <p:extLst>
      <p:ext uri="{BB962C8B-B14F-4D97-AF65-F5344CB8AC3E}">
        <p14:creationId xmlns:p14="http://schemas.microsoft.com/office/powerpoint/2010/main" val="3539563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inVertical)">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2974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Basic Parallel Categories</a:t>
            </a:r>
            <a:endParaRPr lang="en-IN" sz="8000" b="1" u="sng" dirty="0">
              <a:solidFill>
                <a:schemeClr val="bg1"/>
              </a:solidFill>
              <a:latin typeface="Times New Roman" pitchFamily="18" charset="0"/>
              <a:cs typeface="Times New Roman" pitchFamily="18" charset="0"/>
            </a:endParaRPr>
          </a:p>
        </p:txBody>
      </p:sp>
      <p:sp>
        <p:nvSpPr>
          <p:cNvPr id="6" name="Content Placeholder 2"/>
          <p:cNvSpPr txBox="1">
            <a:spLocks/>
          </p:cNvSpPr>
          <p:nvPr/>
        </p:nvSpPr>
        <p:spPr>
          <a:xfrm>
            <a:off x="457200" y="1600200"/>
            <a:ext cx="17297400" cy="8267700"/>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4000" dirty="0" smtClean="0">
                <a:solidFill>
                  <a:schemeClr val="bg1"/>
                </a:solidFill>
                <a:latin typeface="Times New Roman" pitchFamily="18" charset="0"/>
                <a:cs typeface="Times New Roman" pitchFamily="18" charset="0"/>
              </a:rPr>
              <a:t>the restaurant bills of a sample of 244 people. category rectangle (sex, smoker, </a:t>
            </a:r>
            <a:r>
              <a:rPr lang="en-IN" sz="4000" dirty="0" err="1" smtClean="0">
                <a:solidFill>
                  <a:schemeClr val="bg1"/>
                </a:solidFill>
                <a:latin typeface="Times New Roman" pitchFamily="18" charset="0"/>
                <a:cs typeface="Times New Roman" pitchFamily="18" charset="0"/>
              </a:rPr>
              <a:t>etc</a:t>
            </a:r>
            <a:r>
              <a:rPr lang="en-IN" sz="4000" dirty="0" smtClean="0">
                <a:solidFill>
                  <a:schemeClr val="bg1"/>
                </a:solidFill>
                <a:latin typeface="Times New Roman" pitchFamily="18" charset="0"/>
                <a:cs typeface="Times New Roman" pitchFamily="18" charset="0"/>
              </a:rPr>
              <a:t>) displays a tooltip with the number of people with that single trait. Hovering over a ribbon in the diagram displays a tooltip with the number of people with a particular combination of the five traits connected by the ribbon.</a:t>
            </a:r>
          </a:p>
          <a:p>
            <a:pPr>
              <a:buFont typeface="Wingdings" pitchFamily="2" charset="2"/>
              <a:buChar char="v"/>
            </a:pPr>
            <a:endParaRPr lang="en-IN" sz="4000" dirty="0" smtClean="0">
              <a:solidFill>
                <a:schemeClr val="bg1"/>
              </a:solidFill>
              <a:latin typeface="Times New Roman" pitchFamily="18" charset="0"/>
              <a:cs typeface="Times New Roman" pitchFamily="18" charset="0"/>
            </a:endParaRPr>
          </a:p>
          <a:p>
            <a:r>
              <a:rPr lang="en-IN" sz="4400" dirty="0">
                <a:solidFill>
                  <a:schemeClr val="bg1"/>
                </a:solidFill>
                <a:latin typeface="Times New Roman" pitchFamily="18" charset="0"/>
                <a:cs typeface="Times New Roman" pitchFamily="18" charset="0"/>
              </a:rPr>
              <a:t>import </a:t>
            </a:r>
            <a:r>
              <a:rPr lang="en-IN" sz="4400" dirty="0" err="1">
                <a:solidFill>
                  <a:schemeClr val="bg1"/>
                </a:solidFill>
                <a:latin typeface="Times New Roman" pitchFamily="18" charset="0"/>
                <a:cs typeface="Times New Roman" pitchFamily="18" charset="0"/>
              </a:rPr>
              <a:t>plotly.express</a:t>
            </a:r>
            <a:r>
              <a:rPr lang="en-IN" sz="4400" dirty="0">
                <a:solidFill>
                  <a:schemeClr val="bg1"/>
                </a:solidFill>
                <a:latin typeface="Times New Roman" pitchFamily="18" charset="0"/>
                <a:cs typeface="Times New Roman" pitchFamily="18" charset="0"/>
              </a:rPr>
              <a:t> as </a:t>
            </a:r>
            <a:r>
              <a:rPr lang="en-IN" sz="4400" dirty="0" err="1">
                <a:solidFill>
                  <a:schemeClr val="bg1"/>
                </a:solidFill>
                <a:latin typeface="Times New Roman" pitchFamily="18" charset="0"/>
                <a:cs typeface="Times New Roman" pitchFamily="18" charset="0"/>
              </a:rPr>
              <a:t>px</a:t>
            </a:r>
            <a:endParaRPr lang="en-IN" sz="4400" dirty="0">
              <a:solidFill>
                <a:schemeClr val="bg1"/>
              </a:solidFill>
              <a:latin typeface="Times New Roman" pitchFamily="18" charset="0"/>
              <a:cs typeface="Times New Roman" pitchFamily="18" charset="0"/>
            </a:endParaRPr>
          </a:p>
          <a:p>
            <a:r>
              <a:rPr lang="en-IN" sz="4400" dirty="0">
                <a:solidFill>
                  <a:schemeClr val="bg1"/>
                </a:solidFill>
                <a:latin typeface="Times New Roman" pitchFamily="18" charset="0"/>
                <a:cs typeface="Times New Roman" pitchFamily="18" charset="0"/>
              </a:rPr>
              <a:t/>
            </a:r>
            <a:br>
              <a:rPr lang="en-IN" sz="4400" dirty="0">
                <a:solidFill>
                  <a:schemeClr val="bg1"/>
                </a:solidFill>
                <a:latin typeface="Times New Roman" pitchFamily="18" charset="0"/>
                <a:cs typeface="Times New Roman" pitchFamily="18" charset="0"/>
              </a:rPr>
            </a:br>
            <a:r>
              <a:rPr lang="en-IN" sz="4400" dirty="0">
                <a:solidFill>
                  <a:schemeClr val="bg1"/>
                </a:solidFill>
                <a:latin typeface="Times New Roman" pitchFamily="18" charset="0"/>
                <a:cs typeface="Times New Roman" pitchFamily="18" charset="0"/>
              </a:rPr>
              <a:t>fig = </a:t>
            </a:r>
            <a:r>
              <a:rPr lang="en-IN" sz="4400" dirty="0" err="1">
                <a:solidFill>
                  <a:schemeClr val="bg1"/>
                </a:solidFill>
                <a:latin typeface="Times New Roman" pitchFamily="18" charset="0"/>
                <a:cs typeface="Times New Roman" pitchFamily="18" charset="0"/>
              </a:rPr>
              <a:t>px.parallel_categories</a:t>
            </a:r>
            <a:r>
              <a:rPr lang="en-IN" sz="4400" dirty="0">
                <a:solidFill>
                  <a:schemeClr val="bg1"/>
                </a:solidFill>
                <a:latin typeface="Times New Roman" pitchFamily="18" charset="0"/>
                <a:cs typeface="Times New Roman" pitchFamily="18" charset="0"/>
              </a:rPr>
              <a:t>(</a:t>
            </a:r>
            <a:r>
              <a:rPr lang="en-IN" sz="4400" dirty="0" err="1">
                <a:solidFill>
                  <a:schemeClr val="bg1"/>
                </a:solidFill>
                <a:latin typeface="Times New Roman" pitchFamily="18" charset="0"/>
                <a:cs typeface="Times New Roman" pitchFamily="18" charset="0"/>
              </a:rPr>
              <a:t>df</a:t>
            </a:r>
            <a:r>
              <a:rPr lang="en-IN" sz="4400" dirty="0">
                <a:solidFill>
                  <a:schemeClr val="bg1"/>
                </a:solidFill>
                <a:latin typeface="Times New Roman" pitchFamily="18" charset="0"/>
                <a:cs typeface="Times New Roman" pitchFamily="18" charset="0"/>
              </a:rPr>
              <a:t>, dimensions=['Gender', '</a:t>
            </a:r>
            <a:r>
              <a:rPr lang="en-IN" sz="4400" dirty="0" err="1">
                <a:solidFill>
                  <a:schemeClr val="bg1"/>
                </a:solidFill>
                <a:latin typeface="Times New Roman" pitchFamily="18" charset="0"/>
                <a:cs typeface="Times New Roman" pitchFamily="18" charset="0"/>
              </a:rPr>
              <a:t>Why_did_you_chosen_your_department_work_area</a:t>
            </a:r>
            <a:r>
              <a:rPr lang="en-IN" sz="4400" dirty="0">
                <a:solidFill>
                  <a:schemeClr val="bg1"/>
                </a:solidFill>
                <a:latin typeface="Times New Roman" pitchFamily="18" charset="0"/>
                <a:cs typeface="Times New Roman" pitchFamily="18" charset="0"/>
              </a:rPr>
              <a:t>', '</a:t>
            </a:r>
            <a:r>
              <a:rPr lang="en-IN" sz="4400" dirty="0" err="1">
                <a:solidFill>
                  <a:schemeClr val="bg1"/>
                </a:solidFill>
                <a:latin typeface="Times New Roman" pitchFamily="18" charset="0"/>
                <a:cs typeface="Times New Roman" pitchFamily="18" charset="0"/>
              </a:rPr>
              <a:t>On_what_do_you_spend_your_screen_time_more</a:t>
            </a:r>
            <a:r>
              <a:rPr lang="en-IN" sz="4400" dirty="0">
                <a:solidFill>
                  <a:schemeClr val="bg1"/>
                </a:solidFill>
                <a:latin typeface="Times New Roman" pitchFamily="18" charset="0"/>
                <a:cs typeface="Times New Roman" pitchFamily="18" charset="0"/>
              </a:rPr>
              <a:t>'],</a:t>
            </a:r>
          </a:p>
          <a:p>
            <a:r>
              <a:rPr lang="en-IN" sz="4400" dirty="0">
                <a:solidFill>
                  <a:schemeClr val="bg1"/>
                </a:solidFill>
                <a:latin typeface="Times New Roman" pitchFamily="18" charset="0"/>
                <a:cs typeface="Times New Roman" pitchFamily="18" charset="0"/>
              </a:rPr>
              <a:t>                </a:t>
            </a:r>
            <a:r>
              <a:rPr lang="en-IN" sz="4400" dirty="0" err="1">
                <a:solidFill>
                  <a:schemeClr val="bg1"/>
                </a:solidFill>
                <a:latin typeface="Times New Roman" pitchFamily="18" charset="0"/>
                <a:cs typeface="Times New Roman" pitchFamily="18" charset="0"/>
              </a:rPr>
              <a:t>color</a:t>
            </a:r>
            <a:r>
              <a:rPr lang="en-IN" sz="4400" dirty="0">
                <a:solidFill>
                  <a:schemeClr val="bg1"/>
                </a:solidFill>
                <a:latin typeface="Times New Roman" pitchFamily="18" charset="0"/>
                <a:cs typeface="Times New Roman" pitchFamily="18" charset="0"/>
              </a:rPr>
              <a:t>="</a:t>
            </a:r>
            <a:r>
              <a:rPr lang="en-IN" sz="4400" dirty="0" err="1">
                <a:solidFill>
                  <a:schemeClr val="bg1"/>
                </a:solidFill>
                <a:latin typeface="Times New Roman" pitchFamily="18" charset="0"/>
                <a:cs typeface="Times New Roman" pitchFamily="18" charset="0"/>
              </a:rPr>
              <a:t>Current_year_you_are_studying_in</a:t>
            </a:r>
            <a:r>
              <a:rPr lang="en-IN" sz="4400" dirty="0">
                <a:solidFill>
                  <a:schemeClr val="bg1"/>
                </a:solidFill>
                <a:latin typeface="Times New Roman" pitchFamily="18" charset="0"/>
                <a:cs typeface="Times New Roman" pitchFamily="18" charset="0"/>
              </a:rPr>
              <a:t>")</a:t>
            </a:r>
          </a:p>
          <a:p>
            <a:r>
              <a:rPr lang="en-IN" sz="4400" dirty="0" err="1">
                <a:solidFill>
                  <a:schemeClr val="bg1"/>
                </a:solidFill>
                <a:latin typeface="Times New Roman" pitchFamily="18" charset="0"/>
                <a:cs typeface="Times New Roman" pitchFamily="18" charset="0"/>
              </a:rPr>
              <a:t>fig.show</a:t>
            </a:r>
            <a:r>
              <a:rPr lang="en-IN" sz="4400" dirty="0">
                <a:solidFill>
                  <a:schemeClr val="bg1"/>
                </a:solidFill>
                <a:latin typeface="Times New Roman" pitchFamily="18" charset="0"/>
                <a:cs typeface="Times New Roman" pitchFamily="18" charset="0"/>
              </a:rPr>
              <a:t>()</a:t>
            </a:r>
          </a:p>
        </p:txBody>
      </p:sp>
    </p:spTree>
    <p:extLst>
      <p:ext uri="{BB962C8B-B14F-4D97-AF65-F5344CB8AC3E}">
        <p14:creationId xmlns:p14="http://schemas.microsoft.com/office/powerpoint/2010/main" val="1275883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6022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rPr>
              <a:t>Basic  Parallel Categories</a:t>
            </a:r>
            <a:endParaRPr lang="en-IN" sz="8000" b="1" u="sng" dirty="0">
              <a:solidFill>
                <a:schemeClr val="bg1"/>
              </a:solidFill>
            </a:endParaRPr>
          </a:p>
        </p:txBody>
      </p:sp>
      <p:sp>
        <p:nvSpPr>
          <p:cNvPr id="6" name="TextBox 5"/>
          <p:cNvSpPr txBox="1"/>
          <p:nvPr/>
        </p:nvSpPr>
        <p:spPr>
          <a:xfrm>
            <a:off x="3429000" y="2781300"/>
            <a:ext cx="8280920" cy="369332"/>
          </a:xfrm>
          <a:prstGeom prst="rect">
            <a:avLst/>
          </a:prstGeom>
          <a:noFill/>
        </p:spPr>
        <p:txBody>
          <a:bodyPr wrap="square" rtlCol="0">
            <a:spAutoFit/>
          </a:bodyPr>
          <a:lstStyle/>
          <a:p>
            <a:endParaRPr lang="en-IN" dirty="0"/>
          </a:p>
        </p:txBody>
      </p:sp>
      <p:sp>
        <p:nvSpPr>
          <p:cNvPr id="7" name="TextBox 6"/>
          <p:cNvSpPr txBox="1"/>
          <p:nvPr/>
        </p:nvSpPr>
        <p:spPr>
          <a:xfrm>
            <a:off x="863080" y="7429500"/>
            <a:ext cx="17196320" cy="2800767"/>
          </a:xfrm>
          <a:prstGeom prst="rect">
            <a:avLst/>
          </a:prstGeom>
          <a:noFill/>
        </p:spPr>
        <p:txBody>
          <a:bodyPr wrap="square" rtlCol="0">
            <a:spAutoFit/>
          </a:bodyPr>
          <a:lstStyle/>
          <a:p>
            <a:r>
              <a:rPr lang="en-IN" sz="4400" dirty="0">
                <a:solidFill>
                  <a:schemeClr val="bg1"/>
                </a:solidFill>
                <a:latin typeface="Times New Roman" pitchFamily="18" charset="0"/>
                <a:cs typeface="Times New Roman" pitchFamily="18" charset="0"/>
              </a:rPr>
              <a:t>In a parallel categories (or parallel sets) plot, each row of </a:t>
            </a:r>
            <a:r>
              <a:rPr lang="en-IN" sz="4400" dirty="0" err="1">
                <a:solidFill>
                  <a:schemeClr val="bg1"/>
                </a:solidFill>
                <a:latin typeface="Times New Roman" pitchFamily="18" charset="0"/>
                <a:cs typeface="Times New Roman" pitchFamily="18" charset="0"/>
              </a:rPr>
              <a:t>data_frame</a:t>
            </a:r>
            <a:r>
              <a:rPr lang="en-IN" sz="4400" dirty="0">
                <a:solidFill>
                  <a:schemeClr val="bg1"/>
                </a:solidFill>
                <a:latin typeface="Times New Roman" pitchFamily="18" charset="0"/>
                <a:cs typeface="Times New Roman" pitchFamily="18" charset="0"/>
              </a:rPr>
              <a:t> is grouped with other rows that share the same values of dimensions and then plotted as a polyline mark through a set of parallel axes, one for each of the dimensions</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080" y="2247900"/>
            <a:ext cx="14672195" cy="4994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3516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Effect transition="in" filter="circle(in)">
                                      <p:cBhvr>
                                        <p:cTn id="17" dur="2000"/>
                                        <p:tgtEl>
                                          <p:spTgt spid="3074"/>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4498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Advanced Parallel Categories</a:t>
            </a:r>
            <a:endParaRPr lang="en-IN" sz="8000" b="1" u="sng" dirty="0">
              <a:solidFill>
                <a:schemeClr val="bg1"/>
              </a:solidFill>
              <a:latin typeface="Times New Roman" pitchFamily="18" charset="0"/>
              <a:cs typeface="Times New Roman" pitchFamily="18" charset="0"/>
            </a:endParaRPr>
          </a:p>
        </p:txBody>
      </p:sp>
      <p:sp>
        <p:nvSpPr>
          <p:cNvPr id="6" name="Content Placeholder 2"/>
          <p:cNvSpPr txBox="1">
            <a:spLocks/>
          </p:cNvSpPr>
          <p:nvPr/>
        </p:nvSpPr>
        <p:spPr>
          <a:xfrm>
            <a:off x="457200" y="1600200"/>
            <a:ext cx="17449800" cy="86868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2800" dirty="0" smtClean="0">
                <a:solidFill>
                  <a:schemeClr val="bg1"/>
                </a:solidFill>
                <a:latin typeface="Times New Roman" pitchFamily="18" charset="0"/>
                <a:cs typeface="Times New Roman" pitchFamily="18" charset="0"/>
              </a:rPr>
              <a:t>Parallel Categories with Multi-</a:t>
            </a:r>
            <a:r>
              <a:rPr lang="en-IN" sz="2800" dirty="0" err="1" smtClean="0">
                <a:solidFill>
                  <a:schemeClr val="bg1"/>
                </a:solidFill>
                <a:latin typeface="Times New Roman" pitchFamily="18" charset="0"/>
                <a:cs typeface="Times New Roman" pitchFamily="18" charset="0"/>
              </a:rPr>
              <a:t>Color</a:t>
            </a:r>
            <a:r>
              <a:rPr lang="en-IN" sz="2800" dirty="0" smtClean="0">
                <a:solidFill>
                  <a:schemeClr val="bg1"/>
                </a:solidFill>
                <a:latin typeface="Times New Roman" pitchFamily="18" charset="0"/>
                <a:cs typeface="Times New Roman" pitchFamily="18" charset="0"/>
              </a:rPr>
              <a:t> Linked Brushing</a:t>
            </a:r>
          </a:p>
          <a:p>
            <a:r>
              <a:rPr lang="en-IN" sz="2800" dirty="0" smtClean="0">
                <a:solidFill>
                  <a:schemeClr val="bg1"/>
                </a:solidFill>
                <a:latin typeface="Times New Roman" pitchFamily="18" charset="0"/>
                <a:cs typeface="Times New Roman" pitchFamily="18" charset="0"/>
              </a:rPr>
              <a:t>This example extends the previous example to support brushing with multiple </a:t>
            </a:r>
            <a:r>
              <a:rPr lang="en-IN" sz="2800" dirty="0" err="1" smtClean="0">
                <a:solidFill>
                  <a:schemeClr val="bg1"/>
                </a:solidFill>
                <a:latin typeface="Times New Roman" pitchFamily="18" charset="0"/>
                <a:cs typeface="Times New Roman" pitchFamily="18" charset="0"/>
              </a:rPr>
              <a:t>colors</a:t>
            </a:r>
            <a:r>
              <a:rPr lang="en-IN" sz="2800" dirty="0" smtClean="0">
                <a:solidFill>
                  <a:schemeClr val="bg1"/>
                </a:solidFill>
                <a:latin typeface="Times New Roman" pitchFamily="18" charset="0"/>
                <a:cs typeface="Times New Roman" pitchFamily="18" charset="0"/>
              </a:rPr>
              <a:t>. The toggle buttons above may be used to select the active </a:t>
            </a:r>
            <a:r>
              <a:rPr lang="en-IN" sz="2800" dirty="0" err="1" smtClean="0">
                <a:solidFill>
                  <a:schemeClr val="bg1"/>
                </a:solidFill>
                <a:latin typeface="Times New Roman" pitchFamily="18" charset="0"/>
                <a:cs typeface="Times New Roman" pitchFamily="18" charset="0"/>
              </a:rPr>
              <a:t>color</a:t>
            </a:r>
            <a:r>
              <a:rPr lang="en-IN" sz="2800" dirty="0" smtClean="0">
                <a:solidFill>
                  <a:schemeClr val="bg1"/>
                </a:solidFill>
                <a:latin typeface="Times New Roman" pitchFamily="18" charset="0"/>
                <a:cs typeface="Times New Roman" pitchFamily="18" charset="0"/>
              </a:rPr>
              <a:t>, and this </a:t>
            </a:r>
            <a:r>
              <a:rPr lang="en-IN" sz="2800" dirty="0" err="1" smtClean="0">
                <a:solidFill>
                  <a:schemeClr val="bg1"/>
                </a:solidFill>
                <a:latin typeface="Times New Roman" pitchFamily="18" charset="0"/>
                <a:cs typeface="Times New Roman" pitchFamily="18" charset="0"/>
              </a:rPr>
              <a:t>color</a:t>
            </a:r>
            <a:r>
              <a:rPr lang="en-IN" sz="2800" dirty="0" smtClean="0">
                <a:solidFill>
                  <a:schemeClr val="bg1"/>
                </a:solidFill>
                <a:latin typeface="Times New Roman" pitchFamily="18" charset="0"/>
                <a:cs typeface="Times New Roman" pitchFamily="18" charset="0"/>
              </a:rPr>
              <a:t> will be applied when points are selected in the scatter trace and when categories or ribbons are clicked in the </a:t>
            </a:r>
            <a:r>
              <a:rPr lang="en-IN" sz="2800" dirty="0" err="1" smtClean="0">
                <a:solidFill>
                  <a:schemeClr val="bg1"/>
                </a:solidFill>
                <a:latin typeface="Times New Roman" pitchFamily="18" charset="0"/>
                <a:cs typeface="Times New Roman" pitchFamily="18" charset="0"/>
              </a:rPr>
              <a:t>parcats</a:t>
            </a:r>
            <a:r>
              <a:rPr lang="en-IN" sz="2800" dirty="0" smtClean="0">
                <a:solidFill>
                  <a:schemeClr val="bg1"/>
                </a:solidFill>
                <a:latin typeface="Times New Roman" pitchFamily="18" charset="0"/>
                <a:cs typeface="Times New Roman" pitchFamily="18" charset="0"/>
              </a:rPr>
              <a:t> trace.</a:t>
            </a:r>
          </a:p>
          <a:p>
            <a:endParaRPr lang="en-IN" sz="2800" dirty="0" smtClean="0">
              <a:solidFill>
                <a:schemeClr val="bg1"/>
              </a:solidFill>
              <a:latin typeface="Times New Roman" pitchFamily="18" charset="0"/>
              <a:cs typeface="Times New Roman" pitchFamily="18" charset="0"/>
            </a:endParaRPr>
          </a:p>
          <a:p>
            <a:pPr>
              <a:buFont typeface="Wingdings" pitchFamily="2" charset="2"/>
              <a:buChar char="v"/>
            </a:pPr>
            <a:r>
              <a:rPr lang="en-IN" sz="2800" dirty="0" smtClean="0">
                <a:solidFill>
                  <a:schemeClr val="bg1"/>
                </a:solidFill>
                <a:latin typeface="Times New Roman" pitchFamily="18" charset="0"/>
                <a:cs typeface="Times New Roman" pitchFamily="18" charset="0"/>
              </a:rPr>
              <a:t>import </a:t>
            </a:r>
            <a:r>
              <a:rPr lang="en-IN" sz="2800" dirty="0" err="1" smtClean="0">
                <a:solidFill>
                  <a:schemeClr val="bg1"/>
                </a:solidFill>
                <a:latin typeface="Times New Roman" pitchFamily="18" charset="0"/>
                <a:cs typeface="Times New Roman" pitchFamily="18" charset="0"/>
              </a:rPr>
              <a:t>plotly.graph_objects</a:t>
            </a:r>
            <a:r>
              <a:rPr lang="en-IN" sz="2800" dirty="0" smtClean="0">
                <a:solidFill>
                  <a:schemeClr val="bg1"/>
                </a:solidFill>
                <a:latin typeface="Times New Roman" pitchFamily="18" charset="0"/>
                <a:cs typeface="Times New Roman" pitchFamily="18" charset="0"/>
              </a:rPr>
              <a:t> as go</a:t>
            </a:r>
          </a:p>
          <a:p>
            <a:pPr marL="0" indent="0">
              <a:buFont typeface="Arial" pitchFamily="34" charset="0"/>
              <a:buNone/>
            </a:pPr>
            <a:r>
              <a:rPr lang="en-IN" sz="2800" dirty="0" smtClean="0">
                <a:solidFill>
                  <a:schemeClr val="bg1"/>
                </a:solidFill>
                <a:latin typeface="Times New Roman" pitchFamily="18" charset="0"/>
                <a:cs typeface="Times New Roman" pitchFamily="18" charset="0"/>
              </a:rPr>
              <a:t>import </a:t>
            </a:r>
            <a:r>
              <a:rPr lang="en-IN" sz="2800" dirty="0" err="1" smtClean="0">
                <a:solidFill>
                  <a:schemeClr val="bg1"/>
                </a:solidFill>
                <a:latin typeface="Times New Roman" pitchFamily="18" charset="0"/>
                <a:cs typeface="Times New Roman" pitchFamily="18" charset="0"/>
              </a:rPr>
              <a:t>ipywidgets</a:t>
            </a:r>
            <a:r>
              <a:rPr lang="en-IN" sz="2800" dirty="0" smtClean="0">
                <a:solidFill>
                  <a:schemeClr val="bg1"/>
                </a:solidFill>
                <a:latin typeface="Times New Roman" pitchFamily="18" charset="0"/>
                <a:cs typeface="Times New Roman" pitchFamily="18" charset="0"/>
              </a:rPr>
              <a:t> as widgets</a:t>
            </a:r>
          </a:p>
          <a:p>
            <a:pPr marL="0" indent="0">
              <a:buFont typeface="Arial" pitchFamily="34" charset="0"/>
              <a:buNone/>
            </a:pPr>
            <a:r>
              <a:rPr lang="en-IN" sz="2800" dirty="0" smtClean="0">
                <a:solidFill>
                  <a:schemeClr val="bg1"/>
                </a:solidFill>
                <a:latin typeface="Times New Roman" pitchFamily="18" charset="0"/>
                <a:cs typeface="Times New Roman" pitchFamily="18" charset="0"/>
              </a:rPr>
              <a:t>import pandas as </a:t>
            </a:r>
            <a:r>
              <a:rPr lang="en-IN" sz="2800" dirty="0" err="1" smtClean="0">
                <a:solidFill>
                  <a:schemeClr val="bg1"/>
                </a:solidFill>
                <a:latin typeface="Times New Roman" pitchFamily="18" charset="0"/>
                <a:cs typeface="Times New Roman" pitchFamily="18" charset="0"/>
              </a:rPr>
              <a:t>pd</a:t>
            </a:r>
            <a:endParaRPr lang="en-IN" sz="28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800" dirty="0" smtClean="0">
                <a:solidFill>
                  <a:schemeClr val="bg1"/>
                </a:solidFill>
                <a:latin typeface="Times New Roman" pitchFamily="18" charset="0"/>
                <a:cs typeface="Times New Roman" pitchFamily="18" charset="0"/>
              </a:rPr>
              <a:t>import </a:t>
            </a:r>
            <a:r>
              <a:rPr lang="en-IN" sz="2800" dirty="0" err="1" smtClean="0">
                <a:solidFill>
                  <a:schemeClr val="bg1"/>
                </a:solidFill>
                <a:latin typeface="Times New Roman" pitchFamily="18" charset="0"/>
                <a:cs typeface="Times New Roman" pitchFamily="18" charset="0"/>
              </a:rPr>
              <a:t>numpy</a:t>
            </a:r>
            <a:r>
              <a:rPr lang="en-IN" sz="2800" dirty="0" smtClean="0">
                <a:solidFill>
                  <a:schemeClr val="bg1"/>
                </a:solidFill>
                <a:latin typeface="Times New Roman" pitchFamily="18" charset="0"/>
                <a:cs typeface="Times New Roman" pitchFamily="18" charset="0"/>
              </a:rPr>
              <a:t> as </a:t>
            </a:r>
            <a:r>
              <a:rPr lang="en-IN" sz="2800" dirty="0" err="1" smtClean="0">
                <a:solidFill>
                  <a:schemeClr val="bg1"/>
                </a:solidFill>
                <a:latin typeface="Times New Roman" pitchFamily="18" charset="0"/>
                <a:cs typeface="Times New Roman" pitchFamily="18" charset="0"/>
              </a:rPr>
              <a:t>np</a:t>
            </a:r>
            <a:endParaRPr lang="en-IN" sz="2800" dirty="0" smtClean="0">
              <a:solidFill>
                <a:schemeClr val="bg1"/>
              </a:solidFill>
              <a:latin typeface="Times New Roman" pitchFamily="18" charset="0"/>
              <a:cs typeface="Times New Roman" pitchFamily="18" charset="0"/>
            </a:endParaRPr>
          </a:p>
          <a:p>
            <a:pPr marL="0" indent="0">
              <a:buFont typeface="Arial" pitchFamily="34" charset="0"/>
              <a:buNone/>
            </a:pPr>
            <a:endParaRPr lang="en-IN" sz="28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800" dirty="0" err="1" smtClean="0">
                <a:solidFill>
                  <a:schemeClr val="bg1"/>
                </a:solidFill>
                <a:latin typeface="Times New Roman" pitchFamily="18" charset="0"/>
                <a:cs typeface="Times New Roman" pitchFamily="18" charset="0"/>
              </a:rPr>
              <a:t>cars_df</a:t>
            </a:r>
            <a:r>
              <a:rPr lang="en-IN" sz="2800" dirty="0" smtClean="0">
                <a:solidFill>
                  <a:schemeClr val="bg1"/>
                </a:solidFill>
                <a:latin typeface="Times New Roman" pitchFamily="18" charset="0"/>
                <a:cs typeface="Times New Roman" pitchFamily="18" charset="0"/>
              </a:rPr>
              <a:t> = </a:t>
            </a:r>
            <a:r>
              <a:rPr lang="en-IN" sz="2800" dirty="0" err="1" smtClean="0">
                <a:solidFill>
                  <a:schemeClr val="bg1"/>
                </a:solidFill>
                <a:latin typeface="Times New Roman" pitchFamily="18" charset="0"/>
                <a:cs typeface="Times New Roman" pitchFamily="18" charset="0"/>
              </a:rPr>
              <a:t>pd.read_csv</a:t>
            </a:r>
            <a:r>
              <a:rPr lang="en-IN" sz="2800" dirty="0" smtClean="0">
                <a:solidFill>
                  <a:schemeClr val="bg1"/>
                </a:solidFill>
                <a:latin typeface="Times New Roman" pitchFamily="18" charset="0"/>
                <a:cs typeface="Times New Roman" pitchFamily="18" charset="0"/>
              </a:rPr>
              <a:t>('https://raw.githubusercontent.com/</a:t>
            </a:r>
            <a:r>
              <a:rPr lang="en-IN" sz="2800" dirty="0" err="1" smtClean="0">
                <a:solidFill>
                  <a:schemeClr val="bg1"/>
                </a:solidFill>
                <a:latin typeface="Times New Roman" pitchFamily="18" charset="0"/>
                <a:cs typeface="Times New Roman" pitchFamily="18" charset="0"/>
              </a:rPr>
              <a:t>plotly</a:t>
            </a:r>
            <a:r>
              <a:rPr lang="en-IN" sz="2800" dirty="0" smtClean="0">
                <a:solidFill>
                  <a:schemeClr val="bg1"/>
                </a:solidFill>
                <a:latin typeface="Times New Roman" pitchFamily="18" charset="0"/>
                <a:cs typeface="Times New Roman" pitchFamily="18" charset="0"/>
              </a:rPr>
              <a:t>/datasets/master/imports-85.csv')</a:t>
            </a:r>
          </a:p>
          <a:p>
            <a:pPr marL="0" indent="0">
              <a:buFont typeface="Arial" pitchFamily="34" charset="0"/>
              <a:buNone/>
            </a:pPr>
            <a:endParaRPr lang="en-IN" sz="28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800" dirty="0" smtClean="0">
                <a:solidFill>
                  <a:schemeClr val="bg1"/>
                </a:solidFill>
                <a:latin typeface="Times New Roman" pitchFamily="18" charset="0"/>
                <a:cs typeface="Times New Roman" pitchFamily="18" charset="0"/>
              </a:rPr>
              <a:t># Build </a:t>
            </a:r>
            <a:r>
              <a:rPr lang="en-IN" sz="2800" dirty="0" err="1" smtClean="0">
                <a:solidFill>
                  <a:schemeClr val="bg1"/>
                </a:solidFill>
                <a:latin typeface="Times New Roman" pitchFamily="18" charset="0"/>
                <a:cs typeface="Times New Roman" pitchFamily="18" charset="0"/>
              </a:rPr>
              <a:t>parcats</a:t>
            </a:r>
            <a:r>
              <a:rPr lang="en-IN" sz="2800" dirty="0" smtClean="0">
                <a:solidFill>
                  <a:schemeClr val="bg1"/>
                </a:solidFill>
                <a:latin typeface="Times New Roman" pitchFamily="18" charset="0"/>
                <a:cs typeface="Times New Roman" pitchFamily="18" charset="0"/>
              </a:rPr>
              <a:t> dimensions</a:t>
            </a:r>
          </a:p>
          <a:p>
            <a:pPr marL="0" indent="0">
              <a:buFont typeface="Arial" pitchFamily="34" charset="0"/>
              <a:buNone/>
            </a:pPr>
            <a:r>
              <a:rPr lang="en-IN" sz="2800" dirty="0" err="1" smtClean="0">
                <a:solidFill>
                  <a:schemeClr val="bg1"/>
                </a:solidFill>
                <a:latin typeface="Times New Roman" pitchFamily="18" charset="0"/>
                <a:cs typeface="Times New Roman" pitchFamily="18" charset="0"/>
              </a:rPr>
              <a:t>categorical_dimensions</a:t>
            </a:r>
            <a:r>
              <a:rPr lang="en-IN" sz="2800" dirty="0" smtClean="0">
                <a:solidFill>
                  <a:schemeClr val="bg1"/>
                </a:solidFill>
                <a:latin typeface="Times New Roman" pitchFamily="18" charset="0"/>
                <a:cs typeface="Times New Roman" pitchFamily="18" charset="0"/>
              </a:rPr>
              <a:t> = ['body-style', 'drive-wheels', 'fuel-type']</a:t>
            </a:r>
          </a:p>
          <a:p>
            <a:pPr marL="0" indent="0">
              <a:buFont typeface="Arial" pitchFamily="34" charset="0"/>
              <a:buNone/>
            </a:pPr>
            <a:endParaRPr lang="en-IN" sz="28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800" dirty="0" smtClean="0">
                <a:solidFill>
                  <a:schemeClr val="bg1"/>
                </a:solidFill>
                <a:latin typeface="Times New Roman" pitchFamily="18" charset="0"/>
                <a:cs typeface="Times New Roman" pitchFamily="18" charset="0"/>
              </a:rPr>
              <a:t>dimensions = [</a:t>
            </a:r>
            <a:r>
              <a:rPr lang="en-IN" sz="2800" dirty="0" err="1" smtClean="0">
                <a:solidFill>
                  <a:schemeClr val="bg1"/>
                </a:solidFill>
                <a:latin typeface="Times New Roman" pitchFamily="18" charset="0"/>
                <a:cs typeface="Times New Roman" pitchFamily="18" charset="0"/>
              </a:rPr>
              <a:t>dict</a:t>
            </a:r>
            <a:r>
              <a:rPr lang="en-IN" sz="2800" dirty="0" smtClean="0">
                <a:solidFill>
                  <a:schemeClr val="bg1"/>
                </a:solidFill>
                <a:latin typeface="Times New Roman" pitchFamily="18" charset="0"/>
                <a:cs typeface="Times New Roman" pitchFamily="18" charset="0"/>
              </a:rPr>
              <a:t>(values=</a:t>
            </a:r>
            <a:r>
              <a:rPr lang="en-IN" sz="2800" dirty="0" err="1" smtClean="0">
                <a:solidFill>
                  <a:schemeClr val="bg1"/>
                </a:solidFill>
                <a:latin typeface="Times New Roman" pitchFamily="18" charset="0"/>
                <a:cs typeface="Times New Roman" pitchFamily="18" charset="0"/>
              </a:rPr>
              <a:t>cars_df</a:t>
            </a:r>
            <a:r>
              <a:rPr lang="en-IN" sz="2800" dirty="0" smtClean="0">
                <a:solidFill>
                  <a:schemeClr val="bg1"/>
                </a:solidFill>
                <a:latin typeface="Times New Roman" pitchFamily="18" charset="0"/>
                <a:cs typeface="Times New Roman" pitchFamily="18" charset="0"/>
              </a:rPr>
              <a:t>[label], label=label) for label in </a:t>
            </a:r>
            <a:r>
              <a:rPr lang="en-IN" sz="2800" dirty="0" err="1" smtClean="0">
                <a:solidFill>
                  <a:schemeClr val="bg1"/>
                </a:solidFill>
                <a:latin typeface="Times New Roman" pitchFamily="18" charset="0"/>
                <a:cs typeface="Times New Roman" pitchFamily="18" charset="0"/>
              </a:rPr>
              <a:t>categorical_dimensions</a:t>
            </a:r>
            <a:r>
              <a:rPr lang="en-IN" sz="2800" dirty="0" smtClean="0">
                <a:solidFill>
                  <a:schemeClr val="bg1"/>
                </a:solidFill>
                <a:latin typeface="Times New Roman" pitchFamily="18" charset="0"/>
                <a:cs typeface="Times New Roman" pitchFamily="18" charset="0"/>
              </a:rPr>
              <a:t>]</a:t>
            </a:r>
            <a:endParaRPr lang="en-IN" sz="28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4186297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Content Placeholder 2"/>
          <p:cNvSpPr txBox="1">
            <a:spLocks/>
          </p:cNvSpPr>
          <p:nvPr/>
        </p:nvSpPr>
        <p:spPr>
          <a:xfrm>
            <a:off x="457200" y="44624"/>
            <a:ext cx="17830800" cy="10242376"/>
          </a:xfrm>
          <a:prstGeom prst="rect">
            <a:avLst/>
          </a:prstGeom>
        </p:spPr>
        <p:txBody>
          <a:bodyPr>
            <a:normAutofit fontScale="70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IN" dirty="0" smtClean="0">
                <a:solidFill>
                  <a:schemeClr val="bg1"/>
                </a:solidFill>
                <a:latin typeface="Times New Roman" pitchFamily="18" charset="0"/>
                <a:cs typeface="Times New Roman" pitchFamily="18" charset="0"/>
              </a:rPr>
              <a:t># Build </a:t>
            </a:r>
            <a:r>
              <a:rPr lang="en-IN" dirty="0" err="1" smtClean="0">
                <a:solidFill>
                  <a:schemeClr val="bg1"/>
                </a:solidFill>
                <a:latin typeface="Times New Roman" pitchFamily="18" charset="0"/>
                <a:cs typeface="Times New Roman" pitchFamily="18" charset="0"/>
              </a:rPr>
              <a:t>colorscale</a:t>
            </a: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err="1" smtClean="0">
                <a:solidFill>
                  <a:schemeClr val="bg1"/>
                </a:solidFill>
                <a:latin typeface="Times New Roman" pitchFamily="18" charset="0"/>
                <a:cs typeface="Times New Roman" pitchFamily="18" charset="0"/>
              </a:rPr>
              <a:t>color</a:t>
            </a:r>
            <a:r>
              <a:rPr lang="en-IN" dirty="0" smtClean="0">
                <a:solidFill>
                  <a:schemeClr val="bg1"/>
                </a:solidFill>
                <a:latin typeface="Times New Roman" pitchFamily="18" charset="0"/>
                <a:cs typeface="Times New Roman" pitchFamily="18" charset="0"/>
              </a:rPr>
              <a:t> = </a:t>
            </a:r>
            <a:r>
              <a:rPr lang="en-IN" dirty="0" err="1" smtClean="0">
                <a:solidFill>
                  <a:schemeClr val="bg1"/>
                </a:solidFill>
                <a:latin typeface="Times New Roman" pitchFamily="18" charset="0"/>
                <a:cs typeface="Times New Roman" pitchFamily="18" charset="0"/>
              </a:rPr>
              <a:t>np.zeros</a:t>
            </a:r>
            <a:r>
              <a:rPr lang="en-IN" dirty="0" smtClean="0">
                <a:solidFill>
                  <a:schemeClr val="bg1"/>
                </a:solidFill>
                <a:latin typeface="Times New Roman" pitchFamily="18" charset="0"/>
                <a:cs typeface="Times New Roman" pitchFamily="18" charset="0"/>
              </a:rPr>
              <a:t>(</a:t>
            </a:r>
            <a:r>
              <a:rPr lang="en-IN" dirty="0" err="1" smtClean="0">
                <a:solidFill>
                  <a:schemeClr val="bg1"/>
                </a:solidFill>
                <a:latin typeface="Times New Roman" pitchFamily="18" charset="0"/>
                <a:cs typeface="Times New Roman" pitchFamily="18" charset="0"/>
              </a:rPr>
              <a:t>len</a:t>
            </a:r>
            <a:r>
              <a:rPr lang="en-IN" dirty="0" smtClean="0">
                <a:solidFill>
                  <a:schemeClr val="bg1"/>
                </a:solidFill>
                <a:latin typeface="Times New Roman" pitchFamily="18" charset="0"/>
                <a:cs typeface="Times New Roman" pitchFamily="18" charset="0"/>
              </a:rPr>
              <a:t>(</a:t>
            </a:r>
            <a:r>
              <a:rPr lang="en-IN" dirty="0" err="1" smtClean="0">
                <a:solidFill>
                  <a:schemeClr val="bg1"/>
                </a:solidFill>
                <a:latin typeface="Times New Roman" pitchFamily="18" charset="0"/>
                <a:cs typeface="Times New Roman" pitchFamily="18" charset="0"/>
              </a:rPr>
              <a:t>cars_df</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dtype</a:t>
            </a:r>
            <a:r>
              <a:rPr lang="en-IN" dirty="0" smtClean="0">
                <a:solidFill>
                  <a:schemeClr val="bg1"/>
                </a:solidFill>
                <a:latin typeface="Times New Roman" pitchFamily="18" charset="0"/>
                <a:cs typeface="Times New Roman" pitchFamily="18" charset="0"/>
              </a:rPr>
              <a:t>='uint8')</a:t>
            </a:r>
          </a:p>
          <a:p>
            <a:pPr marL="0" indent="0">
              <a:buFont typeface="Arial" pitchFamily="34" charset="0"/>
              <a:buNone/>
            </a:pPr>
            <a:r>
              <a:rPr lang="en-IN" dirty="0" err="1" smtClean="0">
                <a:solidFill>
                  <a:schemeClr val="bg1"/>
                </a:solidFill>
                <a:latin typeface="Times New Roman" pitchFamily="18" charset="0"/>
                <a:cs typeface="Times New Roman" pitchFamily="18" charset="0"/>
              </a:rPr>
              <a:t>colorscale</a:t>
            </a:r>
            <a:r>
              <a:rPr lang="en-IN" dirty="0" smtClean="0">
                <a:solidFill>
                  <a:schemeClr val="bg1"/>
                </a:solidFill>
                <a:latin typeface="Times New Roman" pitchFamily="18" charset="0"/>
                <a:cs typeface="Times New Roman" pitchFamily="18" charset="0"/>
              </a:rPr>
              <a:t> = [[0, '</a:t>
            </a:r>
            <a:r>
              <a:rPr lang="en-IN" dirty="0" err="1" smtClean="0">
                <a:solidFill>
                  <a:schemeClr val="bg1"/>
                </a:solidFill>
                <a:latin typeface="Times New Roman" pitchFamily="18" charset="0"/>
                <a:cs typeface="Times New Roman" pitchFamily="18" charset="0"/>
              </a:rPr>
              <a:t>gray</a:t>
            </a:r>
            <a:r>
              <a:rPr lang="en-IN" dirty="0" smtClean="0">
                <a:solidFill>
                  <a:schemeClr val="bg1"/>
                </a:solidFill>
                <a:latin typeface="Times New Roman" pitchFamily="18" charset="0"/>
                <a:cs typeface="Times New Roman" pitchFamily="18" charset="0"/>
              </a:rPr>
              <a:t>'], [0.33, '</a:t>
            </a:r>
            <a:r>
              <a:rPr lang="en-IN" dirty="0" err="1" smtClean="0">
                <a:solidFill>
                  <a:schemeClr val="bg1"/>
                </a:solidFill>
                <a:latin typeface="Times New Roman" pitchFamily="18" charset="0"/>
                <a:cs typeface="Times New Roman" pitchFamily="18" charset="0"/>
              </a:rPr>
              <a:t>gray</a:t>
            </a:r>
            <a:r>
              <a:rPr lang="en-IN" dirty="0" smtClean="0">
                <a:solidFill>
                  <a:schemeClr val="bg1"/>
                </a:solidFill>
                <a:latin typeface="Times New Roman" pitchFamily="18" charset="0"/>
                <a:cs typeface="Times New Roman" pitchFamily="18" charset="0"/>
              </a:rPr>
              <a:t>'],</a:t>
            </a:r>
          </a:p>
          <a:p>
            <a:pPr marL="0" indent="0">
              <a:buFont typeface="Arial" pitchFamily="34" charset="0"/>
              <a:buNone/>
            </a:pPr>
            <a:r>
              <a:rPr lang="en-IN" dirty="0" smtClean="0">
                <a:solidFill>
                  <a:schemeClr val="bg1"/>
                </a:solidFill>
                <a:latin typeface="Times New Roman" pitchFamily="18" charset="0"/>
                <a:cs typeface="Times New Roman" pitchFamily="18" charset="0"/>
              </a:rPr>
              <a:t>              [0.33, 'firebrick'], [0.66, 'firebrick'],</a:t>
            </a:r>
          </a:p>
          <a:p>
            <a:pPr marL="0" indent="0">
              <a:buFont typeface="Arial" pitchFamily="34" charset="0"/>
              <a:buNone/>
            </a:pPr>
            <a:r>
              <a:rPr lang="en-IN" dirty="0" smtClean="0">
                <a:solidFill>
                  <a:schemeClr val="bg1"/>
                </a:solidFill>
                <a:latin typeface="Times New Roman" pitchFamily="18" charset="0"/>
                <a:cs typeface="Times New Roman" pitchFamily="18" charset="0"/>
              </a:rPr>
              <a:t>              [0.66, 'blue'], [1.0, 'blue']]</a:t>
            </a:r>
          </a:p>
          <a:p>
            <a:pPr marL="0" indent="0">
              <a:buFont typeface="Arial" pitchFamily="34" charset="0"/>
              <a:buNone/>
            </a:pPr>
            <a:r>
              <a:rPr lang="en-IN" dirty="0" err="1" smtClean="0">
                <a:solidFill>
                  <a:schemeClr val="bg1"/>
                </a:solidFill>
                <a:latin typeface="Times New Roman" pitchFamily="18" charset="0"/>
                <a:cs typeface="Times New Roman" pitchFamily="18" charset="0"/>
              </a:rPr>
              <a:t>cmin</a:t>
            </a:r>
            <a:r>
              <a:rPr lang="en-IN" dirty="0" smtClean="0">
                <a:solidFill>
                  <a:schemeClr val="bg1"/>
                </a:solidFill>
                <a:latin typeface="Times New Roman" pitchFamily="18" charset="0"/>
                <a:cs typeface="Times New Roman" pitchFamily="18" charset="0"/>
              </a:rPr>
              <a:t> = -0.5</a:t>
            </a:r>
          </a:p>
          <a:p>
            <a:pPr marL="0" indent="0">
              <a:buFont typeface="Arial" pitchFamily="34" charset="0"/>
              <a:buNone/>
            </a:pPr>
            <a:r>
              <a:rPr lang="en-IN" dirty="0" err="1" smtClean="0">
                <a:solidFill>
                  <a:schemeClr val="bg1"/>
                </a:solidFill>
                <a:latin typeface="Times New Roman" pitchFamily="18" charset="0"/>
                <a:cs typeface="Times New Roman" pitchFamily="18" charset="0"/>
              </a:rPr>
              <a:t>cmax</a:t>
            </a:r>
            <a:r>
              <a:rPr lang="en-IN" dirty="0" smtClean="0">
                <a:solidFill>
                  <a:schemeClr val="bg1"/>
                </a:solidFill>
                <a:latin typeface="Times New Roman" pitchFamily="18" charset="0"/>
                <a:cs typeface="Times New Roman" pitchFamily="18" charset="0"/>
              </a:rPr>
              <a:t> = 2.5</a:t>
            </a:r>
          </a:p>
          <a:p>
            <a:pPr marL="0" indent="0">
              <a:buFont typeface="Arial" pitchFamily="34" charset="0"/>
              <a:buNone/>
            </a:pP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 Build figure as </a:t>
            </a:r>
            <a:r>
              <a:rPr lang="en-IN" dirty="0" err="1" smtClean="0">
                <a:solidFill>
                  <a:schemeClr val="bg1"/>
                </a:solidFill>
                <a:latin typeface="Times New Roman" pitchFamily="18" charset="0"/>
                <a:cs typeface="Times New Roman" pitchFamily="18" charset="0"/>
              </a:rPr>
              <a:t>FigureWidget</a:t>
            </a: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fig = </a:t>
            </a:r>
            <a:r>
              <a:rPr lang="en-IN" dirty="0" err="1" smtClean="0">
                <a:solidFill>
                  <a:schemeClr val="bg1"/>
                </a:solidFill>
                <a:latin typeface="Times New Roman" pitchFamily="18" charset="0"/>
                <a:cs typeface="Times New Roman" pitchFamily="18" charset="0"/>
              </a:rPr>
              <a:t>go.FigureWidget</a:t>
            </a:r>
            <a:r>
              <a:rPr lang="en-IN" dirty="0" smtClean="0">
                <a:solidFill>
                  <a:schemeClr val="bg1"/>
                </a:solidFill>
                <a:latin typeface="Times New Roman" pitchFamily="18" charset="0"/>
                <a:cs typeface="Times New Roman" pitchFamily="18" charset="0"/>
              </a:rPr>
              <a:t>(</a:t>
            </a:r>
          </a:p>
          <a:p>
            <a:pPr marL="0" indent="0">
              <a:buFont typeface="Arial" pitchFamily="34" charset="0"/>
              <a:buNone/>
            </a:pPr>
            <a:r>
              <a:rPr lang="en-IN" dirty="0" smtClean="0">
                <a:solidFill>
                  <a:schemeClr val="bg1"/>
                </a:solidFill>
                <a:latin typeface="Times New Roman" pitchFamily="18" charset="0"/>
                <a:cs typeface="Times New Roman" pitchFamily="18" charset="0"/>
              </a:rPr>
              <a:t>    data=[</a:t>
            </a:r>
            <a:r>
              <a:rPr lang="en-IN" dirty="0" err="1" smtClean="0">
                <a:solidFill>
                  <a:schemeClr val="bg1"/>
                </a:solidFill>
                <a:latin typeface="Times New Roman" pitchFamily="18" charset="0"/>
                <a:cs typeface="Times New Roman" pitchFamily="18" charset="0"/>
              </a:rPr>
              <a:t>go.Scatter</a:t>
            </a:r>
            <a:r>
              <a:rPr lang="en-IN" dirty="0" smtClean="0">
                <a:solidFill>
                  <a:schemeClr val="bg1"/>
                </a:solidFill>
                <a:latin typeface="Times New Roman" pitchFamily="18" charset="0"/>
                <a:cs typeface="Times New Roman" pitchFamily="18" charset="0"/>
              </a:rPr>
              <a:t>(x=</a:t>
            </a:r>
            <a:r>
              <a:rPr lang="en-IN" dirty="0" err="1" smtClean="0">
                <a:solidFill>
                  <a:schemeClr val="bg1"/>
                </a:solidFill>
                <a:latin typeface="Times New Roman" pitchFamily="18" charset="0"/>
                <a:cs typeface="Times New Roman" pitchFamily="18" charset="0"/>
              </a:rPr>
              <a:t>cars_df.horsepower</a:t>
            </a:r>
            <a:r>
              <a:rPr lang="en-IN" dirty="0" smtClean="0">
                <a:solidFill>
                  <a:schemeClr val="bg1"/>
                </a:solidFill>
                <a:latin typeface="Times New Roman" pitchFamily="18" charset="0"/>
                <a:cs typeface="Times New Roman" pitchFamily="18" charset="0"/>
              </a:rPr>
              <a:t>, y=</a:t>
            </a:r>
            <a:r>
              <a:rPr lang="en-IN" dirty="0" err="1" smtClean="0">
                <a:solidFill>
                  <a:schemeClr val="bg1"/>
                </a:solidFill>
                <a:latin typeface="Times New Roman" pitchFamily="18" charset="0"/>
                <a:cs typeface="Times New Roman" pitchFamily="18" charset="0"/>
              </a:rPr>
              <a:t>cars_df</a:t>
            </a:r>
            <a:r>
              <a:rPr lang="en-IN" dirty="0" smtClean="0">
                <a:solidFill>
                  <a:schemeClr val="bg1"/>
                </a:solidFill>
                <a:latin typeface="Times New Roman" pitchFamily="18" charset="0"/>
                <a:cs typeface="Times New Roman" pitchFamily="18" charset="0"/>
              </a:rPr>
              <a:t>['highway-mpg'],</a:t>
            </a:r>
          </a:p>
          <a:p>
            <a:pPr marL="0" indent="0">
              <a:buFont typeface="Arial" pitchFamily="34" charset="0"/>
              <a:buNone/>
            </a:pPr>
            <a:r>
              <a:rPr lang="en-IN" dirty="0" smtClean="0">
                <a:solidFill>
                  <a:schemeClr val="bg1"/>
                </a:solidFill>
                <a:latin typeface="Times New Roman" pitchFamily="18" charset="0"/>
                <a:cs typeface="Times New Roman" pitchFamily="18" charset="0"/>
              </a:rPr>
              <a:t>                marker={'</a:t>
            </a:r>
            <a:r>
              <a:rPr lang="en-IN" dirty="0" err="1" smtClean="0">
                <a:solidFill>
                  <a:schemeClr val="bg1"/>
                </a:solidFill>
                <a:latin typeface="Times New Roman" pitchFamily="18" charset="0"/>
                <a:cs typeface="Times New Roman" pitchFamily="18" charset="0"/>
              </a:rPr>
              <a:t>color</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color</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cmin</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cmin</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cmax</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cmax</a:t>
            </a:r>
            <a:r>
              <a:rPr lang="en-IN" dirty="0" smtClean="0">
                <a:solidFill>
                  <a:schemeClr val="bg1"/>
                </a:solidFill>
                <a:latin typeface="Times New Roman" pitchFamily="18" charset="0"/>
                <a:cs typeface="Times New Roman" pitchFamily="18" charset="0"/>
              </a:rPr>
              <a:t>,</a:t>
            </a:r>
          </a:p>
          <a:p>
            <a:pPr marL="0" indent="0">
              <a:buFont typeface="Arial" pitchFamily="34" charset="0"/>
              <a:buNone/>
            </a:pP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colorscale</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colorscale</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showscale</a:t>
            </a:r>
            <a:r>
              <a:rPr lang="en-IN" dirty="0" smtClean="0">
                <a:solidFill>
                  <a:schemeClr val="bg1"/>
                </a:solidFill>
                <a:latin typeface="Times New Roman" pitchFamily="18" charset="0"/>
                <a:cs typeface="Times New Roman" pitchFamily="18" charset="0"/>
              </a:rPr>
              <a:t>': True,</a:t>
            </a:r>
          </a:p>
          <a:p>
            <a:pPr marL="0" indent="0">
              <a:buFont typeface="Arial" pitchFamily="34" charset="0"/>
              <a:buNone/>
            </a:pP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colorbar</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tickvals</a:t>
            </a:r>
            <a:r>
              <a:rPr lang="en-IN" dirty="0" smtClean="0">
                <a:solidFill>
                  <a:schemeClr val="bg1"/>
                </a:solidFill>
                <a:latin typeface="Times New Roman" pitchFamily="18" charset="0"/>
                <a:cs typeface="Times New Roman" pitchFamily="18" charset="0"/>
              </a:rPr>
              <a:t>': [0, 1, 2], '</a:t>
            </a:r>
            <a:r>
              <a:rPr lang="en-IN" dirty="0" err="1" smtClean="0">
                <a:solidFill>
                  <a:schemeClr val="bg1"/>
                </a:solidFill>
                <a:latin typeface="Times New Roman" pitchFamily="18" charset="0"/>
                <a:cs typeface="Times New Roman" pitchFamily="18" charset="0"/>
              </a:rPr>
              <a:t>ticktext</a:t>
            </a:r>
            <a:r>
              <a:rPr lang="en-IN" dirty="0" smtClean="0">
                <a:solidFill>
                  <a:schemeClr val="bg1"/>
                </a:solidFill>
                <a:latin typeface="Times New Roman" pitchFamily="18" charset="0"/>
                <a:cs typeface="Times New Roman" pitchFamily="18" charset="0"/>
              </a:rPr>
              <a:t>': ['None', 'Red', 'Blue']}},</a:t>
            </a:r>
          </a:p>
          <a:p>
            <a:pPr marL="0" indent="0">
              <a:buFont typeface="Arial" pitchFamily="34" charset="0"/>
              <a:buNone/>
            </a:pPr>
            <a:r>
              <a:rPr lang="en-IN" dirty="0" smtClean="0">
                <a:solidFill>
                  <a:schemeClr val="bg1"/>
                </a:solidFill>
                <a:latin typeface="Times New Roman" pitchFamily="18" charset="0"/>
                <a:cs typeface="Times New Roman" pitchFamily="18" charset="0"/>
              </a:rPr>
              <a:t>                     mode='markers'),</a:t>
            </a:r>
          </a:p>
          <a:p>
            <a:pPr marL="0" indent="0">
              <a:buFont typeface="Arial" pitchFamily="34" charset="0"/>
              <a:buNone/>
            </a:pP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go.Parcats</a:t>
            </a:r>
            <a:r>
              <a:rPr lang="en-IN" dirty="0" smtClean="0">
                <a:solidFill>
                  <a:schemeClr val="bg1"/>
                </a:solidFill>
                <a:latin typeface="Times New Roman" pitchFamily="18" charset="0"/>
                <a:cs typeface="Times New Roman" pitchFamily="18" charset="0"/>
              </a:rPr>
              <a:t>(domain={'y': [0, 0.4]}, dimensions=dimensions,</a:t>
            </a:r>
          </a:p>
          <a:p>
            <a:pPr marL="0" indent="0">
              <a:buFont typeface="Arial" pitchFamily="34" charset="0"/>
              <a:buNone/>
            </a:pPr>
            <a:r>
              <a:rPr lang="en-IN" dirty="0" smtClean="0">
                <a:solidFill>
                  <a:schemeClr val="bg1"/>
                </a:solidFill>
                <a:latin typeface="Times New Roman" pitchFamily="18" charset="0"/>
                <a:cs typeface="Times New Roman" pitchFamily="18" charset="0"/>
              </a:rPr>
              <a:t>                   line={'</a:t>
            </a:r>
            <a:r>
              <a:rPr lang="en-IN" dirty="0" err="1" smtClean="0">
                <a:solidFill>
                  <a:schemeClr val="bg1"/>
                </a:solidFill>
                <a:latin typeface="Times New Roman" pitchFamily="18" charset="0"/>
                <a:cs typeface="Times New Roman" pitchFamily="18" charset="0"/>
              </a:rPr>
              <a:t>colorscale</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colorscale</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cmin</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cmin</a:t>
            </a:r>
            <a:r>
              <a:rPr lang="en-IN" dirty="0" smtClean="0">
                <a:solidFill>
                  <a:schemeClr val="bg1"/>
                </a:solidFill>
                <a:latin typeface="Times New Roman" pitchFamily="18" charset="0"/>
                <a:cs typeface="Times New Roman" pitchFamily="18" charset="0"/>
              </a:rPr>
              <a:t>,</a:t>
            </a:r>
          </a:p>
          <a:p>
            <a:pPr marL="0" indent="0">
              <a:buFont typeface="Arial" pitchFamily="34" charset="0"/>
              <a:buNone/>
            </a:pP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cmax</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cmax</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color</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color</a:t>
            </a:r>
            <a:r>
              <a:rPr lang="en-IN" dirty="0" smtClean="0">
                <a:solidFill>
                  <a:schemeClr val="bg1"/>
                </a:solidFill>
                <a:latin typeface="Times New Roman" pitchFamily="18" charset="0"/>
                <a:cs typeface="Times New Roman" pitchFamily="18" charset="0"/>
              </a:rPr>
              <a:t>, 'shape': '</a:t>
            </a:r>
            <a:r>
              <a:rPr lang="en-IN" dirty="0" err="1" smtClean="0">
                <a:solidFill>
                  <a:schemeClr val="bg1"/>
                </a:solidFill>
                <a:latin typeface="Times New Roman" pitchFamily="18" charset="0"/>
                <a:cs typeface="Times New Roman" pitchFamily="18" charset="0"/>
              </a:rPr>
              <a:t>hspline</a:t>
            </a:r>
            <a:r>
              <a:rPr lang="en-IN" dirty="0" smtClean="0">
                <a:solidFill>
                  <a:schemeClr val="bg1"/>
                </a:solidFill>
                <a:latin typeface="Times New Roman" pitchFamily="18" charset="0"/>
                <a:cs typeface="Times New Roman" pitchFamily="18" charset="0"/>
              </a:rPr>
              <a:t>'})]</a:t>
            </a:r>
          </a:p>
          <a:p>
            <a:pPr marL="0" indent="0">
              <a:buFont typeface="Arial" pitchFamily="34" charset="0"/>
              <a:buNone/>
            </a:pPr>
            <a:r>
              <a:rPr lang="en-IN" dirty="0" smtClean="0">
                <a:solidFill>
                  <a:schemeClr val="bg1"/>
                </a:solidFill>
                <a:latin typeface="Times New Roman" pitchFamily="18" charset="0"/>
                <a:cs typeface="Times New Roman" pitchFamily="18" charset="0"/>
              </a:rPr>
              <a:t>)</a:t>
            </a:r>
          </a:p>
          <a:p>
            <a:pPr marL="0" indent="0">
              <a:buFont typeface="Arial" pitchFamily="34" charset="0"/>
              <a:buNone/>
            </a:pP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err="1" smtClean="0">
                <a:solidFill>
                  <a:schemeClr val="bg1"/>
                </a:solidFill>
                <a:latin typeface="Times New Roman" pitchFamily="18" charset="0"/>
                <a:cs typeface="Times New Roman" pitchFamily="18" charset="0"/>
              </a:rPr>
              <a:t>fig.update_layout</a:t>
            </a:r>
            <a:r>
              <a:rPr lang="en-IN" dirty="0" smtClean="0">
                <a:solidFill>
                  <a:schemeClr val="bg1"/>
                </a:solidFill>
                <a:latin typeface="Times New Roman" pitchFamily="18" charset="0"/>
                <a:cs typeface="Times New Roman" pitchFamily="18" charset="0"/>
              </a:rPr>
              <a:t>(height=800, </a:t>
            </a:r>
            <a:r>
              <a:rPr lang="en-IN" dirty="0" err="1" smtClean="0">
                <a:solidFill>
                  <a:schemeClr val="bg1"/>
                </a:solidFill>
                <a:latin typeface="Times New Roman" pitchFamily="18" charset="0"/>
                <a:cs typeface="Times New Roman" pitchFamily="18" charset="0"/>
              </a:rPr>
              <a:t>xaxis</a:t>
            </a:r>
            <a:r>
              <a:rPr lang="en-IN" dirty="0" smtClean="0">
                <a:solidFill>
                  <a:schemeClr val="bg1"/>
                </a:solidFill>
                <a:latin typeface="Times New Roman" pitchFamily="18" charset="0"/>
                <a:cs typeface="Times New Roman" pitchFamily="18" charset="0"/>
              </a:rPr>
              <a:t>={'title': 'Horsepower'},</a:t>
            </a:r>
          </a:p>
          <a:p>
            <a:pPr marL="0" indent="0">
              <a:buFont typeface="Arial" pitchFamily="34" charset="0"/>
              <a:buNone/>
            </a:pP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yaxis</a:t>
            </a:r>
            <a:r>
              <a:rPr lang="en-IN" dirty="0" smtClean="0">
                <a:solidFill>
                  <a:schemeClr val="bg1"/>
                </a:solidFill>
                <a:latin typeface="Times New Roman" pitchFamily="18" charset="0"/>
                <a:cs typeface="Times New Roman" pitchFamily="18" charset="0"/>
              </a:rPr>
              <a:t>={'title': 'MPG', 'domain': [0.6, 1]},</a:t>
            </a:r>
          </a:p>
          <a:p>
            <a:pPr marL="0" indent="0">
              <a:buFont typeface="Arial" pitchFamily="34" charset="0"/>
              <a:buNone/>
            </a:pP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dragmode</a:t>
            </a:r>
            <a:r>
              <a:rPr lang="en-IN" dirty="0" smtClean="0">
                <a:solidFill>
                  <a:schemeClr val="bg1"/>
                </a:solidFill>
                <a:latin typeface="Times New Roman" pitchFamily="18" charset="0"/>
                <a:cs typeface="Times New Roman" pitchFamily="18" charset="0"/>
              </a:rPr>
              <a:t>='lasso', </a:t>
            </a:r>
            <a:r>
              <a:rPr lang="en-IN" dirty="0" err="1" smtClean="0">
                <a:solidFill>
                  <a:schemeClr val="bg1"/>
                </a:solidFill>
                <a:latin typeface="Times New Roman" pitchFamily="18" charset="0"/>
                <a:cs typeface="Times New Roman" pitchFamily="18" charset="0"/>
              </a:rPr>
              <a:t>hovermode</a:t>
            </a:r>
            <a:r>
              <a:rPr lang="en-IN" dirty="0" smtClean="0">
                <a:solidFill>
                  <a:schemeClr val="bg1"/>
                </a:solidFill>
                <a:latin typeface="Times New Roman" pitchFamily="18" charset="0"/>
                <a:cs typeface="Times New Roman" pitchFamily="18" charset="0"/>
              </a:rPr>
              <a:t>='closest')</a:t>
            </a:r>
          </a:p>
          <a:p>
            <a:pPr marL="0" indent="0">
              <a:buFont typeface="Arial" pitchFamily="34" charset="0"/>
              <a:buNone/>
            </a:pP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 Build </a:t>
            </a:r>
            <a:r>
              <a:rPr lang="en-IN" dirty="0" err="1" smtClean="0">
                <a:solidFill>
                  <a:schemeClr val="bg1"/>
                </a:solidFill>
                <a:latin typeface="Times New Roman" pitchFamily="18" charset="0"/>
                <a:cs typeface="Times New Roman" pitchFamily="18" charset="0"/>
              </a:rPr>
              <a:t>color</a:t>
            </a:r>
            <a:r>
              <a:rPr lang="en-IN" dirty="0" smtClean="0">
                <a:solidFill>
                  <a:schemeClr val="bg1"/>
                </a:solidFill>
                <a:latin typeface="Times New Roman" pitchFamily="18" charset="0"/>
                <a:cs typeface="Times New Roman" pitchFamily="18" charset="0"/>
              </a:rPr>
              <a:t> selection widget</a:t>
            </a:r>
          </a:p>
          <a:p>
            <a:pPr marL="0" indent="0">
              <a:buFont typeface="Arial" pitchFamily="34" charset="0"/>
              <a:buNone/>
            </a:pPr>
            <a:r>
              <a:rPr lang="en-IN" dirty="0" err="1" smtClean="0">
                <a:solidFill>
                  <a:schemeClr val="bg1"/>
                </a:solidFill>
                <a:latin typeface="Times New Roman" pitchFamily="18" charset="0"/>
                <a:cs typeface="Times New Roman" pitchFamily="18" charset="0"/>
              </a:rPr>
              <a:t>color_toggle</a:t>
            </a:r>
            <a:r>
              <a:rPr lang="en-IN" dirty="0" smtClean="0">
                <a:solidFill>
                  <a:schemeClr val="bg1"/>
                </a:solidFill>
                <a:latin typeface="Times New Roman" pitchFamily="18" charset="0"/>
                <a:cs typeface="Times New Roman" pitchFamily="18" charset="0"/>
              </a:rPr>
              <a:t> = </a:t>
            </a:r>
            <a:r>
              <a:rPr lang="en-IN" dirty="0" err="1" smtClean="0">
                <a:solidFill>
                  <a:schemeClr val="bg1"/>
                </a:solidFill>
                <a:latin typeface="Times New Roman" pitchFamily="18" charset="0"/>
                <a:cs typeface="Times New Roman" pitchFamily="18" charset="0"/>
              </a:rPr>
              <a:t>widgets.ToggleButtons</a:t>
            </a:r>
            <a:r>
              <a:rPr lang="en-IN" dirty="0" smtClean="0">
                <a:solidFill>
                  <a:schemeClr val="bg1"/>
                </a:solidFill>
                <a:latin typeface="Times New Roman" pitchFamily="18" charset="0"/>
                <a:cs typeface="Times New Roman" pitchFamily="18" charset="0"/>
              </a:rPr>
              <a:t>(</a:t>
            </a:r>
          </a:p>
          <a:p>
            <a:pPr marL="0" indent="0">
              <a:buFont typeface="Arial" pitchFamily="34" charset="0"/>
              <a:buNone/>
            </a:pPr>
            <a:r>
              <a:rPr lang="en-IN" dirty="0" smtClean="0">
                <a:solidFill>
                  <a:schemeClr val="bg1"/>
                </a:solidFill>
                <a:latin typeface="Times New Roman" pitchFamily="18" charset="0"/>
                <a:cs typeface="Times New Roman" pitchFamily="18" charset="0"/>
              </a:rPr>
              <a:t>    options=['None', 'Red', 'Blue'],</a:t>
            </a:r>
          </a:p>
          <a:p>
            <a:pPr marL="0" indent="0">
              <a:buFont typeface="Arial" pitchFamily="34" charset="0"/>
              <a:buNone/>
            </a:pPr>
            <a:r>
              <a:rPr lang="en-IN" dirty="0" smtClean="0">
                <a:solidFill>
                  <a:schemeClr val="bg1"/>
                </a:solidFill>
                <a:latin typeface="Times New Roman" pitchFamily="18" charset="0"/>
                <a:cs typeface="Times New Roman" pitchFamily="18" charset="0"/>
              </a:rPr>
              <a:t>    index=1, description='Brush </a:t>
            </a:r>
            <a:r>
              <a:rPr lang="en-IN" dirty="0" err="1" smtClean="0">
                <a:solidFill>
                  <a:schemeClr val="bg1"/>
                </a:solidFill>
                <a:latin typeface="Times New Roman" pitchFamily="18" charset="0"/>
                <a:cs typeface="Times New Roman" pitchFamily="18" charset="0"/>
              </a:rPr>
              <a:t>Color</a:t>
            </a:r>
            <a:r>
              <a:rPr lang="en-IN" dirty="0" smtClean="0">
                <a:solidFill>
                  <a:schemeClr val="bg1"/>
                </a:solidFill>
                <a:latin typeface="Times New Roman" pitchFamily="18" charset="0"/>
                <a:cs typeface="Times New Roman" pitchFamily="18" charset="0"/>
              </a:rPr>
              <a:t>:', disabled=False)</a:t>
            </a:r>
          </a:p>
          <a:p>
            <a:pPr marL="0" indent="0">
              <a:buFont typeface="Arial" pitchFamily="34" charset="0"/>
              <a:buNone/>
            </a:pPr>
            <a:endParaRPr lang="en-IN" dirty="0" smtClean="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569698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Content Placeholder 2"/>
          <p:cNvSpPr txBox="1">
            <a:spLocks/>
          </p:cNvSpPr>
          <p:nvPr/>
        </p:nvSpPr>
        <p:spPr>
          <a:xfrm>
            <a:off x="457200" y="44624"/>
            <a:ext cx="18059400" cy="10242376"/>
          </a:xfrm>
          <a:prstGeom prst="rect">
            <a:avLst/>
          </a:prstGeom>
        </p:spPr>
        <p:txBody>
          <a:bodyPr>
            <a:normAutofit fontScale="925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IN" dirty="0">
                <a:solidFill>
                  <a:schemeClr val="bg1"/>
                </a:solidFill>
                <a:latin typeface="Times New Roman" pitchFamily="18" charset="0"/>
                <a:cs typeface="Times New Roman" pitchFamily="18" charset="0"/>
              </a:rPr>
              <a:t># Update </a:t>
            </a:r>
            <a:r>
              <a:rPr lang="en-IN" dirty="0" err="1">
                <a:solidFill>
                  <a:schemeClr val="bg1"/>
                </a:solidFill>
                <a:latin typeface="Times New Roman" pitchFamily="18" charset="0"/>
                <a:cs typeface="Times New Roman" pitchFamily="18" charset="0"/>
              </a:rPr>
              <a:t>color</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callback</a:t>
            </a:r>
            <a:endParaRPr lang="en-IN" dirty="0">
              <a:solidFill>
                <a:schemeClr val="bg1"/>
              </a:solidFill>
              <a:latin typeface="Times New Roman" pitchFamily="18" charset="0"/>
              <a:cs typeface="Times New Roman" pitchFamily="18" charset="0"/>
            </a:endParaRPr>
          </a:p>
          <a:p>
            <a:pPr marL="0" indent="0">
              <a:buNone/>
            </a:pPr>
            <a:r>
              <a:rPr lang="en-IN" dirty="0" err="1">
                <a:solidFill>
                  <a:schemeClr val="bg1"/>
                </a:solidFill>
                <a:latin typeface="Times New Roman" pitchFamily="18" charset="0"/>
                <a:cs typeface="Times New Roman" pitchFamily="18" charset="0"/>
              </a:rPr>
              <a:t>def</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update_color</a:t>
            </a:r>
            <a:r>
              <a:rPr lang="en-IN" dirty="0">
                <a:solidFill>
                  <a:schemeClr val="bg1"/>
                </a:solidFill>
                <a:latin typeface="Times New Roman" pitchFamily="18" charset="0"/>
                <a:cs typeface="Times New Roman" pitchFamily="18" charset="0"/>
              </a:rPr>
              <a:t>(trace, points, state):</a:t>
            </a:r>
          </a:p>
          <a:p>
            <a:pPr marL="0" indent="0">
              <a:buNone/>
            </a:pPr>
            <a:r>
              <a:rPr lang="en-IN" dirty="0">
                <a:solidFill>
                  <a:schemeClr val="bg1"/>
                </a:solidFill>
                <a:latin typeface="Times New Roman" pitchFamily="18" charset="0"/>
                <a:cs typeface="Times New Roman" pitchFamily="18" charset="0"/>
              </a:rPr>
              <a:t>    # Compute new </a:t>
            </a:r>
            <a:r>
              <a:rPr lang="en-IN" dirty="0" err="1">
                <a:solidFill>
                  <a:schemeClr val="bg1"/>
                </a:solidFill>
                <a:latin typeface="Times New Roman" pitchFamily="18" charset="0"/>
                <a:cs typeface="Times New Roman" pitchFamily="18" charset="0"/>
              </a:rPr>
              <a:t>color</a:t>
            </a:r>
            <a:r>
              <a:rPr lang="en-IN" dirty="0">
                <a:solidFill>
                  <a:schemeClr val="bg1"/>
                </a:solidFill>
                <a:latin typeface="Times New Roman" pitchFamily="18" charset="0"/>
                <a:cs typeface="Times New Roman" pitchFamily="18" charset="0"/>
              </a:rPr>
              <a:t> array</a:t>
            </a:r>
          </a:p>
          <a:p>
            <a:pPr marL="0" indent="0">
              <a:buNone/>
            </a:pP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new_color</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np.array</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fig.data</a:t>
            </a:r>
            <a:r>
              <a:rPr lang="en-IN" dirty="0">
                <a:solidFill>
                  <a:schemeClr val="bg1"/>
                </a:solidFill>
                <a:latin typeface="Times New Roman" pitchFamily="18" charset="0"/>
                <a:cs typeface="Times New Roman" pitchFamily="18" charset="0"/>
              </a:rPr>
              <a:t>[0].</a:t>
            </a:r>
            <a:r>
              <a:rPr lang="en-IN" dirty="0" err="1">
                <a:solidFill>
                  <a:schemeClr val="bg1"/>
                </a:solidFill>
                <a:latin typeface="Times New Roman" pitchFamily="18" charset="0"/>
                <a:cs typeface="Times New Roman" pitchFamily="18" charset="0"/>
              </a:rPr>
              <a:t>marker.color</a:t>
            </a:r>
            <a:r>
              <a:rPr lang="en-IN" dirty="0">
                <a:solidFill>
                  <a:schemeClr val="bg1"/>
                </a:solidFill>
                <a:latin typeface="Times New Roman" pitchFamily="18" charset="0"/>
                <a:cs typeface="Times New Roman" pitchFamily="18" charset="0"/>
              </a:rPr>
              <a:t>)</a:t>
            </a:r>
          </a:p>
          <a:p>
            <a:pPr marL="0" indent="0">
              <a:buNone/>
            </a:pP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new_color</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points.point_inds</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color_toggle.index</a:t>
            </a:r>
            <a:endParaRPr lang="en-IN" dirty="0">
              <a:solidFill>
                <a:schemeClr val="bg1"/>
              </a:solidFill>
              <a:latin typeface="Times New Roman" pitchFamily="18" charset="0"/>
              <a:cs typeface="Times New Roman" pitchFamily="18" charset="0"/>
            </a:endParaRPr>
          </a:p>
          <a:p>
            <a:pPr marL="0" indent="0">
              <a:buNone/>
            </a:pPr>
            <a:endParaRPr lang="en-IN" dirty="0">
              <a:solidFill>
                <a:schemeClr val="bg1"/>
              </a:solidFill>
              <a:latin typeface="Times New Roman" pitchFamily="18" charset="0"/>
              <a:cs typeface="Times New Roman" pitchFamily="18" charset="0"/>
            </a:endParaRPr>
          </a:p>
          <a:p>
            <a:pPr marL="0" indent="0">
              <a:buNone/>
            </a:pPr>
            <a:r>
              <a:rPr lang="en-IN" dirty="0">
                <a:solidFill>
                  <a:schemeClr val="bg1"/>
                </a:solidFill>
                <a:latin typeface="Times New Roman" pitchFamily="18" charset="0"/>
                <a:cs typeface="Times New Roman" pitchFamily="18" charset="0"/>
              </a:rPr>
              <a:t>    with </a:t>
            </a:r>
            <a:r>
              <a:rPr lang="en-IN" dirty="0" err="1">
                <a:solidFill>
                  <a:schemeClr val="bg1"/>
                </a:solidFill>
                <a:latin typeface="Times New Roman" pitchFamily="18" charset="0"/>
                <a:cs typeface="Times New Roman" pitchFamily="18" charset="0"/>
              </a:rPr>
              <a:t>fig.batch_update</a:t>
            </a:r>
            <a:r>
              <a:rPr lang="en-IN" dirty="0">
                <a:solidFill>
                  <a:schemeClr val="bg1"/>
                </a:solidFill>
                <a:latin typeface="Times New Roman" pitchFamily="18" charset="0"/>
                <a:cs typeface="Times New Roman" pitchFamily="18" charset="0"/>
              </a:rPr>
              <a:t>():</a:t>
            </a:r>
          </a:p>
          <a:p>
            <a:pPr marL="0" indent="0">
              <a:buNone/>
            </a:pPr>
            <a:r>
              <a:rPr lang="en-IN" dirty="0">
                <a:solidFill>
                  <a:schemeClr val="bg1"/>
                </a:solidFill>
                <a:latin typeface="Times New Roman" pitchFamily="18" charset="0"/>
                <a:cs typeface="Times New Roman" pitchFamily="18" charset="0"/>
              </a:rPr>
              <a:t>        # Update scatter </a:t>
            </a:r>
            <a:r>
              <a:rPr lang="en-IN" dirty="0" err="1">
                <a:solidFill>
                  <a:schemeClr val="bg1"/>
                </a:solidFill>
                <a:latin typeface="Times New Roman" pitchFamily="18" charset="0"/>
                <a:cs typeface="Times New Roman" pitchFamily="18" charset="0"/>
              </a:rPr>
              <a:t>color</a:t>
            </a:r>
            <a:endParaRPr lang="en-IN" dirty="0">
              <a:solidFill>
                <a:schemeClr val="bg1"/>
              </a:solidFill>
              <a:latin typeface="Times New Roman" pitchFamily="18" charset="0"/>
              <a:cs typeface="Times New Roman" pitchFamily="18" charset="0"/>
            </a:endParaRPr>
          </a:p>
          <a:p>
            <a:pPr marL="0" indent="0">
              <a:buNone/>
            </a:pP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fig.data</a:t>
            </a:r>
            <a:r>
              <a:rPr lang="en-IN" dirty="0">
                <a:solidFill>
                  <a:schemeClr val="bg1"/>
                </a:solidFill>
                <a:latin typeface="Times New Roman" pitchFamily="18" charset="0"/>
                <a:cs typeface="Times New Roman" pitchFamily="18" charset="0"/>
              </a:rPr>
              <a:t>[0].</a:t>
            </a:r>
            <a:r>
              <a:rPr lang="en-IN" dirty="0" err="1">
                <a:solidFill>
                  <a:schemeClr val="bg1"/>
                </a:solidFill>
                <a:latin typeface="Times New Roman" pitchFamily="18" charset="0"/>
                <a:cs typeface="Times New Roman" pitchFamily="18" charset="0"/>
              </a:rPr>
              <a:t>marker.color</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new_color</a:t>
            </a:r>
            <a:endParaRPr lang="en-IN" dirty="0">
              <a:solidFill>
                <a:schemeClr val="bg1"/>
              </a:solidFill>
              <a:latin typeface="Times New Roman" pitchFamily="18" charset="0"/>
              <a:cs typeface="Times New Roman" pitchFamily="18" charset="0"/>
            </a:endParaRPr>
          </a:p>
          <a:p>
            <a:pPr marL="0" indent="0">
              <a:buNone/>
            </a:pPr>
            <a:endParaRPr lang="en-IN" dirty="0">
              <a:solidFill>
                <a:schemeClr val="bg1"/>
              </a:solidFill>
              <a:latin typeface="Times New Roman" pitchFamily="18" charset="0"/>
              <a:cs typeface="Times New Roman" pitchFamily="18" charset="0"/>
            </a:endParaRPr>
          </a:p>
          <a:p>
            <a:pPr marL="0" indent="0">
              <a:buNone/>
            </a:pPr>
            <a:r>
              <a:rPr lang="en-IN" dirty="0">
                <a:solidFill>
                  <a:schemeClr val="bg1"/>
                </a:solidFill>
                <a:latin typeface="Times New Roman" pitchFamily="18" charset="0"/>
                <a:cs typeface="Times New Roman" pitchFamily="18" charset="0"/>
              </a:rPr>
              <a:t>        # Update </a:t>
            </a:r>
            <a:r>
              <a:rPr lang="en-IN" dirty="0" err="1">
                <a:solidFill>
                  <a:schemeClr val="bg1"/>
                </a:solidFill>
                <a:latin typeface="Times New Roman" pitchFamily="18" charset="0"/>
                <a:cs typeface="Times New Roman" pitchFamily="18" charset="0"/>
              </a:rPr>
              <a:t>parcats</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colors</a:t>
            </a:r>
            <a:endParaRPr lang="en-IN" dirty="0">
              <a:solidFill>
                <a:schemeClr val="bg1"/>
              </a:solidFill>
              <a:latin typeface="Times New Roman" pitchFamily="18" charset="0"/>
              <a:cs typeface="Times New Roman" pitchFamily="18" charset="0"/>
            </a:endParaRPr>
          </a:p>
          <a:p>
            <a:pPr marL="0" indent="0">
              <a:buNone/>
            </a:pP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fig.data</a:t>
            </a:r>
            <a:r>
              <a:rPr lang="en-IN" dirty="0">
                <a:solidFill>
                  <a:schemeClr val="bg1"/>
                </a:solidFill>
                <a:latin typeface="Times New Roman" pitchFamily="18" charset="0"/>
                <a:cs typeface="Times New Roman" pitchFamily="18" charset="0"/>
              </a:rPr>
              <a:t>[1].</a:t>
            </a:r>
            <a:r>
              <a:rPr lang="en-IN" dirty="0" err="1">
                <a:solidFill>
                  <a:schemeClr val="bg1"/>
                </a:solidFill>
                <a:latin typeface="Times New Roman" pitchFamily="18" charset="0"/>
                <a:cs typeface="Times New Roman" pitchFamily="18" charset="0"/>
              </a:rPr>
              <a:t>line.color</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new_color</a:t>
            </a:r>
            <a:endParaRPr lang="en-IN" dirty="0">
              <a:solidFill>
                <a:schemeClr val="bg1"/>
              </a:solidFill>
              <a:latin typeface="Times New Roman" pitchFamily="18" charset="0"/>
              <a:cs typeface="Times New Roman" pitchFamily="18" charset="0"/>
            </a:endParaRPr>
          </a:p>
          <a:p>
            <a:pPr marL="0" indent="0">
              <a:buNone/>
            </a:pPr>
            <a:endParaRPr lang="en-IN" dirty="0">
              <a:solidFill>
                <a:schemeClr val="bg1"/>
              </a:solidFill>
              <a:latin typeface="Times New Roman" pitchFamily="18" charset="0"/>
              <a:cs typeface="Times New Roman" pitchFamily="18" charset="0"/>
            </a:endParaRPr>
          </a:p>
          <a:p>
            <a:pPr marL="0" indent="0">
              <a:buNone/>
            </a:pPr>
            <a:r>
              <a:rPr lang="en-IN" dirty="0">
                <a:solidFill>
                  <a:schemeClr val="bg1"/>
                </a:solidFill>
                <a:latin typeface="Times New Roman" pitchFamily="18" charset="0"/>
                <a:cs typeface="Times New Roman" pitchFamily="18" charset="0"/>
              </a:rPr>
              <a:t># Register </a:t>
            </a:r>
            <a:r>
              <a:rPr lang="en-IN" dirty="0" err="1">
                <a:solidFill>
                  <a:schemeClr val="bg1"/>
                </a:solidFill>
                <a:latin typeface="Times New Roman" pitchFamily="18" charset="0"/>
                <a:cs typeface="Times New Roman" pitchFamily="18" charset="0"/>
              </a:rPr>
              <a:t>callback</a:t>
            </a:r>
            <a:r>
              <a:rPr lang="en-IN" dirty="0">
                <a:solidFill>
                  <a:schemeClr val="bg1"/>
                </a:solidFill>
                <a:latin typeface="Times New Roman" pitchFamily="18" charset="0"/>
                <a:cs typeface="Times New Roman" pitchFamily="18" charset="0"/>
              </a:rPr>
              <a:t> on scatter selection...</a:t>
            </a:r>
          </a:p>
          <a:p>
            <a:pPr marL="0" indent="0">
              <a:buNone/>
            </a:pPr>
            <a:r>
              <a:rPr lang="en-IN" dirty="0" err="1">
                <a:solidFill>
                  <a:schemeClr val="bg1"/>
                </a:solidFill>
                <a:latin typeface="Times New Roman" pitchFamily="18" charset="0"/>
                <a:cs typeface="Times New Roman" pitchFamily="18" charset="0"/>
              </a:rPr>
              <a:t>fig.data</a:t>
            </a:r>
            <a:r>
              <a:rPr lang="en-IN" dirty="0">
                <a:solidFill>
                  <a:schemeClr val="bg1"/>
                </a:solidFill>
                <a:latin typeface="Times New Roman" pitchFamily="18" charset="0"/>
                <a:cs typeface="Times New Roman" pitchFamily="18" charset="0"/>
              </a:rPr>
              <a:t>[0].</a:t>
            </a:r>
            <a:r>
              <a:rPr lang="en-IN" dirty="0" err="1">
                <a:solidFill>
                  <a:schemeClr val="bg1"/>
                </a:solidFill>
                <a:latin typeface="Times New Roman" pitchFamily="18" charset="0"/>
                <a:cs typeface="Times New Roman" pitchFamily="18" charset="0"/>
              </a:rPr>
              <a:t>on_selection</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update_color</a:t>
            </a:r>
            <a:r>
              <a:rPr lang="en-IN" dirty="0">
                <a:solidFill>
                  <a:schemeClr val="bg1"/>
                </a:solidFill>
                <a:latin typeface="Times New Roman" pitchFamily="18" charset="0"/>
                <a:cs typeface="Times New Roman" pitchFamily="18" charset="0"/>
              </a:rPr>
              <a:t>)</a:t>
            </a:r>
          </a:p>
          <a:p>
            <a:pPr marL="0" indent="0">
              <a:buNone/>
            </a:pPr>
            <a:r>
              <a:rPr lang="en-IN" dirty="0">
                <a:solidFill>
                  <a:schemeClr val="bg1"/>
                </a:solidFill>
                <a:latin typeface="Times New Roman" pitchFamily="18" charset="0"/>
                <a:cs typeface="Times New Roman" pitchFamily="18" charset="0"/>
              </a:rPr>
              <a:t># and </a:t>
            </a:r>
            <a:r>
              <a:rPr lang="en-IN" dirty="0" err="1">
                <a:solidFill>
                  <a:schemeClr val="bg1"/>
                </a:solidFill>
                <a:latin typeface="Times New Roman" pitchFamily="18" charset="0"/>
                <a:cs typeface="Times New Roman" pitchFamily="18" charset="0"/>
              </a:rPr>
              <a:t>parcats</a:t>
            </a:r>
            <a:r>
              <a:rPr lang="en-IN" dirty="0">
                <a:solidFill>
                  <a:schemeClr val="bg1"/>
                </a:solidFill>
                <a:latin typeface="Times New Roman" pitchFamily="18" charset="0"/>
                <a:cs typeface="Times New Roman" pitchFamily="18" charset="0"/>
              </a:rPr>
              <a:t> click</a:t>
            </a:r>
          </a:p>
          <a:p>
            <a:pPr marL="0" indent="0">
              <a:buNone/>
            </a:pPr>
            <a:r>
              <a:rPr lang="en-IN" dirty="0" err="1">
                <a:solidFill>
                  <a:schemeClr val="bg1"/>
                </a:solidFill>
                <a:latin typeface="Times New Roman" pitchFamily="18" charset="0"/>
                <a:cs typeface="Times New Roman" pitchFamily="18" charset="0"/>
              </a:rPr>
              <a:t>fig.data</a:t>
            </a:r>
            <a:r>
              <a:rPr lang="en-IN" dirty="0">
                <a:solidFill>
                  <a:schemeClr val="bg1"/>
                </a:solidFill>
                <a:latin typeface="Times New Roman" pitchFamily="18" charset="0"/>
                <a:cs typeface="Times New Roman" pitchFamily="18" charset="0"/>
              </a:rPr>
              <a:t>[1].</a:t>
            </a:r>
            <a:r>
              <a:rPr lang="en-IN" dirty="0" err="1">
                <a:solidFill>
                  <a:schemeClr val="bg1"/>
                </a:solidFill>
                <a:latin typeface="Times New Roman" pitchFamily="18" charset="0"/>
                <a:cs typeface="Times New Roman" pitchFamily="18" charset="0"/>
              </a:rPr>
              <a:t>on_click</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update_color</a:t>
            </a:r>
            <a:r>
              <a:rPr lang="en-IN" dirty="0">
                <a:solidFill>
                  <a:schemeClr val="bg1"/>
                </a:solidFill>
                <a:latin typeface="Times New Roman" pitchFamily="18" charset="0"/>
                <a:cs typeface="Times New Roman" pitchFamily="18" charset="0"/>
              </a:rPr>
              <a:t>)</a:t>
            </a:r>
          </a:p>
          <a:p>
            <a:pPr marL="0" indent="0">
              <a:buNone/>
            </a:pPr>
            <a:endParaRPr lang="en-IN" dirty="0">
              <a:solidFill>
                <a:schemeClr val="bg1"/>
              </a:solidFill>
              <a:latin typeface="Times New Roman" pitchFamily="18" charset="0"/>
              <a:cs typeface="Times New Roman" pitchFamily="18" charset="0"/>
            </a:endParaRPr>
          </a:p>
          <a:p>
            <a:pPr marL="0" indent="0">
              <a:buNone/>
            </a:pPr>
            <a:r>
              <a:rPr lang="en-IN" dirty="0">
                <a:solidFill>
                  <a:schemeClr val="bg1"/>
                </a:solidFill>
                <a:latin typeface="Times New Roman" pitchFamily="18" charset="0"/>
                <a:cs typeface="Times New Roman" pitchFamily="18" charset="0"/>
              </a:rPr>
              <a:t># Display figure</a:t>
            </a:r>
          </a:p>
          <a:p>
            <a:pPr marL="0" indent="0">
              <a:buNone/>
            </a:pPr>
            <a:r>
              <a:rPr lang="en-IN" dirty="0" err="1">
                <a:solidFill>
                  <a:schemeClr val="bg1"/>
                </a:solidFill>
                <a:latin typeface="Times New Roman" pitchFamily="18" charset="0"/>
                <a:cs typeface="Times New Roman" pitchFamily="18" charset="0"/>
              </a:rPr>
              <a:t>widgets.VBox</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color_toggle</a:t>
            </a:r>
            <a:r>
              <a:rPr lang="en-IN" dirty="0">
                <a:solidFill>
                  <a:schemeClr val="bg1"/>
                </a:solidFill>
                <a:latin typeface="Times New Roman" pitchFamily="18" charset="0"/>
                <a:cs typeface="Times New Roman" pitchFamily="18" charset="0"/>
              </a:rPr>
              <a:t>, fig])</a:t>
            </a:r>
          </a:p>
        </p:txBody>
      </p:sp>
    </p:spTree>
    <p:extLst>
      <p:ext uri="{BB962C8B-B14F-4D97-AF65-F5344CB8AC3E}">
        <p14:creationId xmlns:p14="http://schemas.microsoft.com/office/powerpoint/2010/main" val="2876650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8308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Advanced Parallel Categories</a:t>
            </a:r>
            <a:endParaRPr lang="en-IN" sz="8000" b="1" u="sng" dirty="0">
              <a:solidFill>
                <a:schemeClr val="bg1"/>
              </a:solidFill>
              <a:latin typeface="Times New Roman" pitchFamily="18" charset="0"/>
              <a:cs typeface="Times New Roman" pitchFamily="18" charset="0"/>
            </a:endParaRP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1600200"/>
            <a:ext cx="16078199" cy="6134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317591" y="8069997"/>
            <a:ext cx="17820456" cy="2123658"/>
          </a:xfrm>
          <a:prstGeom prst="rect">
            <a:avLst/>
          </a:prstGeom>
          <a:noFill/>
        </p:spPr>
        <p:txBody>
          <a:bodyPr wrap="square" rtlCol="0">
            <a:spAutoFit/>
          </a:bodyPr>
          <a:lstStyle/>
          <a:p>
            <a:r>
              <a:rPr lang="en-IN" sz="4400" dirty="0">
                <a:solidFill>
                  <a:schemeClr val="bg1"/>
                </a:solidFill>
              </a:rPr>
              <a:t>The toggle buttons above may be used to select the active </a:t>
            </a:r>
            <a:r>
              <a:rPr lang="en-IN" sz="4400" dirty="0" err="1">
                <a:solidFill>
                  <a:schemeClr val="bg1"/>
                </a:solidFill>
              </a:rPr>
              <a:t>color</a:t>
            </a:r>
            <a:r>
              <a:rPr lang="en-IN" sz="4400" dirty="0">
                <a:solidFill>
                  <a:schemeClr val="bg1"/>
                </a:solidFill>
              </a:rPr>
              <a:t>, and this </a:t>
            </a:r>
            <a:r>
              <a:rPr lang="en-IN" sz="4400" dirty="0" err="1">
                <a:solidFill>
                  <a:schemeClr val="bg1"/>
                </a:solidFill>
              </a:rPr>
              <a:t>color</a:t>
            </a:r>
            <a:r>
              <a:rPr lang="en-IN" sz="4400" dirty="0">
                <a:solidFill>
                  <a:schemeClr val="bg1"/>
                </a:solidFill>
              </a:rPr>
              <a:t> will be applied when points are selected in the scatter trace and when categories or ribbons are clicked in the </a:t>
            </a:r>
            <a:r>
              <a:rPr lang="en-IN" sz="4400" dirty="0" err="1">
                <a:solidFill>
                  <a:schemeClr val="bg1"/>
                </a:solidFill>
              </a:rPr>
              <a:t>parcats</a:t>
            </a:r>
            <a:r>
              <a:rPr lang="en-IN" sz="4400" dirty="0">
                <a:solidFill>
                  <a:schemeClr val="bg1"/>
                </a:solidFill>
              </a:rPr>
              <a:t> trace.</a:t>
            </a:r>
          </a:p>
        </p:txBody>
      </p:sp>
    </p:spTree>
    <p:extLst>
      <p:ext uri="{BB962C8B-B14F-4D97-AF65-F5344CB8AC3E}">
        <p14:creationId xmlns:p14="http://schemas.microsoft.com/office/powerpoint/2010/main" val="1899270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circle(in)">
                                      <p:cBhvr>
                                        <p:cTn id="19" dur="20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373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AI/ML CHARTS</a:t>
            </a:r>
            <a:endParaRPr lang="en-IN" sz="8000" b="1" u="sng" dirty="0">
              <a:solidFill>
                <a:schemeClr val="bg1"/>
              </a:solidFill>
              <a:latin typeface="Times New Roman" pitchFamily="18" charset="0"/>
              <a:cs typeface="Times New Roman" pitchFamily="18" charset="0"/>
            </a:endParaRPr>
          </a:p>
        </p:txBody>
      </p:sp>
      <p:sp>
        <p:nvSpPr>
          <p:cNvPr id="6" name="Content Placeholder 2"/>
          <p:cNvSpPr txBox="1">
            <a:spLocks/>
          </p:cNvSpPr>
          <p:nvPr/>
        </p:nvSpPr>
        <p:spPr>
          <a:xfrm>
            <a:off x="457200" y="1600200"/>
            <a:ext cx="17373600" cy="8420100"/>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4400" dirty="0" err="1" smtClean="0">
                <a:solidFill>
                  <a:schemeClr val="bg1"/>
                </a:solidFill>
                <a:latin typeface="Times New Roman" pitchFamily="18" charset="0"/>
                <a:cs typeface="Times New Roman" pitchFamily="18" charset="0"/>
              </a:rPr>
              <a:t>Plotly</a:t>
            </a:r>
            <a:r>
              <a:rPr lang="en-IN" sz="4400" dirty="0" smtClean="0">
                <a:solidFill>
                  <a:schemeClr val="bg1"/>
                </a:solidFill>
                <a:latin typeface="Times New Roman" pitchFamily="18" charset="0"/>
                <a:cs typeface="Times New Roman" pitchFamily="18" charset="0"/>
              </a:rPr>
              <a:t> Python Open Source Graphing Library Artificial Intelligence and Machine Learning Charts. </a:t>
            </a:r>
            <a:r>
              <a:rPr lang="en-IN" sz="4400" dirty="0" err="1" smtClean="0">
                <a:solidFill>
                  <a:schemeClr val="bg1"/>
                </a:solidFill>
                <a:latin typeface="Times New Roman" pitchFamily="18" charset="0"/>
                <a:cs typeface="Times New Roman" pitchFamily="18" charset="0"/>
              </a:rPr>
              <a:t>Plotly's</a:t>
            </a:r>
            <a:r>
              <a:rPr lang="en-IN" sz="4400" dirty="0" smtClean="0">
                <a:solidFill>
                  <a:schemeClr val="bg1"/>
                </a:solidFill>
                <a:latin typeface="Times New Roman" pitchFamily="18" charset="0"/>
                <a:cs typeface="Times New Roman" pitchFamily="18" charset="0"/>
              </a:rPr>
              <a:t> Python graphing library makes interactive, publication-quality graphs online. Examples of how to make charts related to artificial intelligence and machine learning.</a:t>
            </a:r>
          </a:p>
          <a:p>
            <a:endParaRPr lang="en-IN" sz="4400" dirty="0" smtClean="0">
              <a:solidFill>
                <a:schemeClr val="bg1"/>
              </a:solidFill>
              <a:latin typeface="Times New Roman" pitchFamily="18" charset="0"/>
              <a:cs typeface="Times New Roman" pitchFamily="18" charset="0"/>
            </a:endParaRPr>
          </a:p>
          <a:p>
            <a:pPr>
              <a:buFont typeface="Wingdings" pitchFamily="2" charset="2"/>
              <a:buChar char="q"/>
            </a:pPr>
            <a:r>
              <a:rPr lang="en-IN" sz="4400" dirty="0" smtClean="0">
                <a:solidFill>
                  <a:schemeClr val="bg1"/>
                </a:solidFill>
                <a:latin typeface="Times New Roman" pitchFamily="18" charset="0"/>
                <a:cs typeface="Times New Roman" pitchFamily="18" charset="0"/>
              </a:rPr>
              <a:t>ML regression</a:t>
            </a:r>
          </a:p>
          <a:p>
            <a:pPr>
              <a:buFont typeface="Wingdings" pitchFamily="2" charset="2"/>
              <a:buChar char="q"/>
            </a:pPr>
            <a:r>
              <a:rPr lang="en-IN" sz="4400" dirty="0" err="1" smtClean="0">
                <a:solidFill>
                  <a:schemeClr val="bg1"/>
                </a:solidFill>
                <a:latin typeface="Times New Roman" pitchFamily="18" charset="0"/>
                <a:cs typeface="Times New Roman" pitchFamily="18" charset="0"/>
              </a:rPr>
              <a:t>kNN</a:t>
            </a:r>
            <a:r>
              <a:rPr lang="en-IN" sz="4400" dirty="0" smtClean="0">
                <a:solidFill>
                  <a:schemeClr val="bg1"/>
                </a:solidFill>
                <a:latin typeface="Times New Roman" pitchFamily="18" charset="0"/>
                <a:cs typeface="Times New Roman" pitchFamily="18" charset="0"/>
              </a:rPr>
              <a:t> classification</a:t>
            </a:r>
          </a:p>
          <a:p>
            <a:pPr>
              <a:buFont typeface="Wingdings" pitchFamily="2" charset="2"/>
              <a:buChar char="q"/>
            </a:pPr>
            <a:r>
              <a:rPr lang="en-IN" sz="4400" dirty="0" smtClean="0">
                <a:solidFill>
                  <a:schemeClr val="bg1"/>
                </a:solidFill>
                <a:latin typeface="Times New Roman" pitchFamily="18" charset="0"/>
                <a:cs typeface="Times New Roman" pitchFamily="18" charset="0"/>
              </a:rPr>
              <a:t>ROC and PR curves</a:t>
            </a:r>
          </a:p>
          <a:p>
            <a:pPr>
              <a:buFont typeface="Wingdings" pitchFamily="2" charset="2"/>
              <a:buChar char="q"/>
            </a:pPr>
            <a:r>
              <a:rPr lang="en-IN" sz="4400" dirty="0" smtClean="0">
                <a:solidFill>
                  <a:schemeClr val="bg1"/>
                </a:solidFill>
                <a:latin typeface="Times New Roman" pitchFamily="18" charset="0"/>
                <a:cs typeface="Times New Roman" pitchFamily="18" charset="0"/>
              </a:rPr>
              <a:t>PCA visualization</a:t>
            </a:r>
          </a:p>
          <a:p>
            <a:pPr>
              <a:buFont typeface="Wingdings" pitchFamily="2" charset="2"/>
              <a:buChar char="q"/>
            </a:pPr>
            <a:r>
              <a:rPr lang="en-IN" sz="4400" dirty="0" smtClean="0">
                <a:solidFill>
                  <a:schemeClr val="bg1"/>
                </a:solidFill>
                <a:latin typeface="Times New Roman" pitchFamily="18" charset="0"/>
                <a:cs typeface="Times New Roman" pitchFamily="18" charset="0"/>
              </a:rPr>
              <a:t>t-SNE and UMAP projections</a:t>
            </a:r>
          </a:p>
          <a:p>
            <a:pPr marL="0" indent="0">
              <a:buFont typeface="Arial" pitchFamily="34" charset="0"/>
              <a:buNone/>
            </a:pPr>
            <a:endParaRPr lang="en-IN" sz="44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2363080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5260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ML regression</a:t>
            </a:r>
            <a:endParaRPr lang="en-IN" sz="8000" b="1" u="sng" dirty="0">
              <a:solidFill>
                <a:schemeClr val="bg1"/>
              </a:solidFill>
              <a:latin typeface="Times New Roman" pitchFamily="18" charset="0"/>
              <a:cs typeface="Times New Roman" pitchFamily="18" charset="0"/>
            </a:endParaRPr>
          </a:p>
        </p:txBody>
      </p:sp>
      <p:sp>
        <p:nvSpPr>
          <p:cNvPr id="6" name="Content Placeholder 2"/>
          <p:cNvSpPr txBox="1">
            <a:spLocks/>
          </p:cNvSpPr>
          <p:nvPr/>
        </p:nvSpPr>
        <p:spPr>
          <a:xfrm>
            <a:off x="457200" y="1600200"/>
            <a:ext cx="17830800" cy="86868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6600" dirty="0" smtClean="0">
                <a:solidFill>
                  <a:schemeClr val="bg1"/>
                </a:solidFill>
                <a:latin typeface="Times New Roman" pitchFamily="18" charset="0"/>
                <a:cs typeface="Times New Roman" pitchFamily="18" charset="0"/>
              </a:rPr>
              <a:t>We will use </a:t>
            </a:r>
            <a:r>
              <a:rPr lang="en-IN" sz="6600" dirty="0" err="1" smtClean="0">
                <a:solidFill>
                  <a:schemeClr val="bg1"/>
                </a:solidFill>
                <a:latin typeface="Times New Roman" pitchFamily="18" charset="0"/>
                <a:cs typeface="Times New Roman" pitchFamily="18" charset="0"/>
              </a:rPr>
              <a:t>Scikit</a:t>
            </a:r>
            <a:r>
              <a:rPr lang="en-IN" sz="6600" dirty="0" smtClean="0">
                <a:solidFill>
                  <a:schemeClr val="bg1"/>
                </a:solidFill>
                <a:latin typeface="Times New Roman" pitchFamily="18" charset="0"/>
                <a:cs typeface="Times New Roman" pitchFamily="18" charset="0"/>
              </a:rPr>
              <a:t>-learn to split and </a:t>
            </a:r>
            <a:r>
              <a:rPr lang="en-IN" sz="6600" dirty="0" err="1" smtClean="0">
                <a:solidFill>
                  <a:schemeClr val="bg1"/>
                </a:solidFill>
                <a:latin typeface="Times New Roman" pitchFamily="18" charset="0"/>
                <a:cs typeface="Times New Roman" pitchFamily="18" charset="0"/>
              </a:rPr>
              <a:t>preprocess</a:t>
            </a:r>
            <a:r>
              <a:rPr lang="en-IN" sz="6600" dirty="0" smtClean="0">
                <a:solidFill>
                  <a:schemeClr val="bg1"/>
                </a:solidFill>
                <a:latin typeface="Times New Roman" pitchFamily="18" charset="0"/>
                <a:cs typeface="Times New Roman" pitchFamily="18" charset="0"/>
              </a:rPr>
              <a:t> our data and train various regression models. </a:t>
            </a:r>
            <a:r>
              <a:rPr lang="en-IN" sz="6600" dirty="0" err="1" smtClean="0">
                <a:solidFill>
                  <a:schemeClr val="bg1"/>
                </a:solidFill>
                <a:latin typeface="Times New Roman" pitchFamily="18" charset="0"/>
                <a:cs typeface="Times New Roman" pitchFamily="18" charset="0"/>
              </a:rPr>
              <a:t>Scikit</a:t>
            </a:r>
            <a:r>
              <a:rPr lang="en-IN" sz="6600" dirty="0" smtClean="0">
                <a:solidFill>
                  <a:schemeClr val="bg1"/>
                </a:solidFill>
                <a:latin typeface="Times New Roman" pitchFamily="18" charset="0"/>
                <a:cs typeface="Times New Roman" pitchFamily="18" charset="0"/>
              </a:rPr>
              <a:t>-learn is a popular Machine Learning (ML) library that offers various tools for creating and training ML algorithms, feature engineering, data cleaning, and evaluating and testing models. It was designed to be accessible, and to work seamlessly with popular libraries like </a:t>
            </a:r>
            <a:r>
              <a:rPr lang="en-IN" sz="6600" dirty="0" err="1" smtClean="0">
                <a:solidFill>
                  <a:schemeClr val="bg1"/>
                </a:solidFill>
                <a:latin typeface="Times New Roman" pitchFamily="18" charset="0"/>
                <a:cs typeface="Times New Roman" pitchFamily="18" charset="0"/>
              </a:rPr>
              <a:t>NumPy</a:t>
            </a:r>
            <a:r>
              <a:rPr lang="en-IN" sz="6600" dirty="0" smtClean="0">
                <a:solidFill>
                  <a:schemeClr val="bg1"/>
                </a:solidFill>
                <a:latin typeface="Times New Roman" pitchFamily="18" charset="0"/>
                <a:cs typeface="Times New Roman" pitchFamily="18" charset="0"/>
              </a:rPr>
              <a:t> and Pandas.</a:t>
            </a:r>
            <a:endParaRPr lang="en-IN" sz="66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2959413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2974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Basic linear regression plots</a:t>
            </a:r>
            <a:endParaRPr lang="en-IN" sz="8000" b="1" u="sng" dirty="0">
              <a:solidFill>
                <a:schemeClr val="bg1"/>
              </a:solidFill>
              <a:latin typeface="Times New Roman" pitchFamily="18" charset="0"/>
              <a:cs typeface="Times New Roman" pitchFamily="18" charset="0"/>
            </a:endParaRPr>
          </a:p>
        </p:txBody>
      </p:sp>
      <p:sp>
        <p:nvSpPr>
          <p:cNvPr id="7" name="TextBox 6"/>
          <p:cNvSpPr txBox="1"/>
          <p:nvPr/>
        </p:nvSpPr>
        <p:spPr>
          <a:xfrm>
            <a:off x="554792" y="7505700"/>
            <a:ext cx="17178416" cy="2862322"/>
          </a:xfrm>
          <a:prstGeom prst="rect">
            <a:avLst/>
          </a:prstGeom>
          <a:noFill/>
        </p:spPr>
        <p:txBody>
          <a:bodyPr wrap="square" rtlCol="0">
            <a:spAutoFit/>
          </a:bodyPr>
          <a:lstStyle/>
          <a:p>
            <a:r>
              <a:rPr lang="en-IN" sz="6000" dirty="0">
                <a:solidFill>
                  <a:schemeClr val="bg1"/>
                </a:solidFill>
                <a:latin typeface="Times New Roman" pitchFamily="18" charset="0"/>
                <a:cs typeface="Times New Roman" pitchFamily="18" charset="0"/>
              </a:rPr>
              <a:t>You can use simple linear regression when you want to know: How strong the relationship is between two variables</a:t>
            </a: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552" y="2171700"/>
            <a:ext cx="16681647" cy="5333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0910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4098"/>
                                        </p:tgtEl>
                                        <p:attrNameLst>
                                          <p:attrName>style.visibility</p:attrName>
                                        </p:attrNameLst>
                                      </p:cBhvr>
                                      <p:to>
                                        <p:strVal val="visible"/>
                                      </p:to>
                                    </p:set>
                                    <p:animEffect transition="in" filter="wipe(down)">
                                      <p:cBhvr>
                                        <p:cTn id="17" dur="500"/>
                                        <p:tgtEl>
                                          <p:spTgt spid="4098"/>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611560" y="116632"/>
            <a:ext cx="17447840" cy="1470025"/>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Statistical chart</a:t>
            </a:r>
          </a:p>
        </p:txBody>
      </p:sp>
      <p:sp>
        <p:nvSpPr>
          <p:cNvPr id="6" name="Subtitle 2"/>
          <p:cNvSpPr txBox="1">
            <a:spLocks/>
          </p:cNvSpPr>
          <p:nvPr/>
        </p:nvSpPr>
        <p:spPr>
          <a:xfrm>
            <a:off x="539552" y="1556792"/>
            <a:ext cx="17596048" cy="8730208"/>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2000" dirty="0" smtClean="0">
                <a:solidFill>
                  <a:schemeClr val="bg1"/>
                </a:solidFill>
                <a:latin typeface="Times New Roman" pitchFamily="18" charset="0"/>
                <a:cs typeface="Times New Roman" pitchFamily="18" charset="0"/>
              </a:rPr>
              <a:t>To plot all </a:t>
            </a:r>
            <a:r>
              <a:rPr lang="en-IN" sz="2000" dirty="0" err="1" smtClean="0">
                <a:solidFill>
                  <a:schemeClr val="bg1"/>
                </a:solidFill>
                <a:latin typeface="Times New Roman" pitchFamily="18" charset="0"/>
                <a:cs typeface="Times New Roman" pitchFamily="18" charset="0"/>
              </a:rPr>
              <a:t>Matplotlib</a:t>
            </a:r>
            <a:r>
              <a:rPr lang="en-IN" sz="2000" dirty="0" smtClean="0">
                <a:solidFill>
                  <a:schemeClr val="bg1"/>
                </a:solidFill>
                <a:latin typeface="Times New Roman" pitchFamily="18" charset="0"/>
                <a:cs typeface="Times New Roman" pitchFamily="18" charset="0"/>
              </a:rPr>
              <a:t> and </a:t>
            </a:r>
            <a:r>
              <a:rPr lang="en-IN" sz="2000" dirty="0" err="1" smtClean="0">
                <a:solidFill>
                  <a:schemeClr val="bg1"/>
                </a:solidFill>
                <a:latin typeface="Times New Roman" pitchFamily="18" charset="0"/>
                <a:cs typeface="Times New Roman" pitchFamily="18" charset="0"/>
              </a:rPr>
              <a:t>Seaborn</a:t>
            </a:r>
            <a:r>
              <a:rPr lang="en-IN" sz="2000" dirty="0" smtClean="0">
                <a:solidFill>
                  <a:schemeClr val="bg1"/>
                </a:solidFill>
                <a:latin typeface="Times New Roman" pitchFamily="18" charset="0"/>
                <a:cs typeface="Times New Roman" pitchFamily="18" charset="0"/>
              </a:rPr>
              <a:t> charts, </a:t>
            </a:r>
            <a:r>
              <a:rPr lang="en-IN" sz="2000" dirty="0" err="1" smtClean="0">
                <a:solidFill>
                  <a:schemeClr val="bg1"/>
                </a:solidFill>
                <a:latin typeface="Times New Roman" pitchFamily="18" charset="0"/>
                <a:cs typeface="Times New Roman" pitchFamily="18" charset="0"/>
              </a:rPr>
              <a:t>Plotly</a:t>
            </a:r>
            <a:r>
              <a:rPr lang="en-IN" sz="2000" dirty="0" smtClean="0">
                <a:solidFill>
                  <a:schemeClr val="bg1"/>
                </a:solidFill>
                <a:latin typeface="Times New Roman" pitchFamily="18" charset="0"/>
                <a:cs typeface="Times New Roman" pitchFamily="18" charset="0"/>
              </a:rPr>
              <a:t> offers a huge range of graphs and charts like Statistical Charts</a:t>
            </a:r>
            <a:r>
              <a:rPr lang="en-IN" sz="2000" b="1" dirty="0" smtClean="0">
                <a:solidFill>
                  <a:schemeClr val="bg1"/>
                </a:solidFill>
                <a:latin typeface="Times New Roman" pitchFamily="18" charset="0"/>
                <a:cs typeface="Times New Roman" pitchFamily="18" charset="0"/>
              </a:rPr>
              <a:t> </a:t>
            </a:r>
            <a:r>
              <a:rPr lang="en-IN" sz="2000" dirty="0" smtClean="0">
                <a:solidFill>
                  <a:schemeClr val="bg1"/>
                </a:solidFill>
                <a:latin typeface="Times New Roman" pitchFamily="18" charset="0"/>
                <a:cs typeface="Times New Roman" pitchFamily="18" charset="0"/>
              </a:rPr>
              <a:t>which includes but are not limited to Parallel Categories and Probability Tree Plots.</a:t>
            </a:r>
          </a:p>
          <a:p>
            <a:r>
              <a:rPr lang="en-IN" sz="2000" dirty="0" smtClean="0">
                <a:solidFill>
                  <a:schemeClr val="bg1"/>
                </a:solidFill>
                <a:latin typeface="Times New Roman" pitchFamily="18" charset="0"/>
                <a:cs typeface="Times New Roman" pitchFamily="18" charset="0"/>
              </a:rPr>
              <a:t>A statistical graph or chart is defined as the pictorial representation of statistical data in graphical form</a:t>
            </a:r>
          </a:p>
          <a:p>
            <a:endParaRPr lang="en-IN" sz="2000" dirty="0" smtClean="0">
              <a:solidFill>
                <a:schemeClr val="bg1"/>
              </a:solidFill>
              <a:latin typeface="Times New Roman" pitchFamily="18" charset="0"/>
              <a:cs typeface="Times New Roman" pitchFamily="18" charset="0"/>
            </a:endParaRPr>
          </a:p>
          <a:p>
            <a:r>
              <a:rPr lang="en-IN" sz="2000" dirty="0" smtClean="0">
                <a:solidFill>
                  <a:schemeClr val="bg1"/>
                </a:solidFill>
                <a:latin typeface="Times New Roman" pitchFamily="18" charset="0"/>
                <a:cs typeface="Times New Roman" pitchFamily="18" charset="0"/>
              </a:rPr>
              <a:t>Types of statistical charts</a:t>
            </a:r>
          </a:p>
          <a:p>
            <a:endParaRPr lang="en-IN" sz="2000" dirty="0" smtClean="0">
              <a:solidFill>
                <a:schemeClr val="bg1"/>
              </a:solidFill>
              <a:latin typeface="Times New Roman" pitchFamily="18" charset="0"/>
              <a:cs typeface="Times New Roman" pitchFamily="18" charset="0"/>
            </a:endParaRPr>
          </a:p>
          <a:p>
            <a:pPr>
              <a:buFont typeface="Wingdings" pitchFamily="2" charset="2"/>
              <a:buChar char="v"/>
            </a:pPr>
            <a:r>
              <a:rPr lang="en-IN" sz="2000" dirty="0" smtClean="0">
                <a:solidFill>
                  <a:schemeClr val="bg1"/>
                </a:solidFill>
                <a:latin typeface="Times New Roman" pitchFamily="18" charset="0"/>
                <a:cs typeface="Times New Roman" pitchFamily="18" charset="0"/>
              </a:rPr>
              <a:t>Error  graph                 .</a:t>
            </a:r>
          </a:p>
          <a:p>
            <a:pPr>
              <a:buFont typeface="Wingdings" pitchFamily="2" charset="2"/>
              <a:buChar char="v"/>
            </a:pPr>
            <a:r>
              <a:rPr lang="en-IN" sz="2000" dirty="0" smtClean="0">
                <a:solidFill>
                  <a:schemeClr val="bg1"/>
                </a:solidFill>
                <a:latin typeface="Times New Roman" pitchFamily="18" charset="0"/>
                <a:cs typeface="Times New Roman" pitchFamily="18" charset="0"/>
              </a:rPr>
              <a:t>Box  graph                    .</a:t>
            </a:r>
          </a:p>
          <a:p>
            <a:pPr>
              <a:buFont typeface="Wingdings" pitchFamily="2" charset="2"/>
              <a:buChar char="v"/>
            </a:pPr>
            <a:r>
              <a:rPr lang="en-IN" sz="2000" dirty="0" smtClean="0">
                <a:solidFill>
                  <a:schemeClr val="bg1"/>
                </a:solidFill>
                <a:latin typeface="Times New Roman" pitchFamily="18" charset="0"/>
                <a:cs typeface="Times New Roman" pitchFamily="18" charset="0"/>
              </a:rPr>
              <a:t>Histograms                   .</a:t>
            </a:r>
          </a:p>
          <a:p>
            <a:pPr>
              <a:buFont typeface="Wingdings" pitchFamily="2" charset="2"/>
              <a:buChar char="v"/>
            </a:pPr>
            <a:r>
              <a:rPr lang="en-IN" sz="2000" dirty="0" err="1" smtClean="0">
                <a:solidFill>
                  <a:schemeClr val="bg1"/>
                </a:solidFill>
                <a:latin typeface="Times New Roman" pitchFamily="18" charset="0"/>
                <a:cs typeface="Times New Roman" pitchFamily="18" charset="0"/>
              </a:rPr>
              <a:t>Distplots</a:t>
            </a:r>
            <a:r>
              <a:rPr lang="en-IN" sz="2000" dirty="0" smtClean="0">
                <a:solidFill>
                  <a:schemeClr val="bg1"/>
                </a:solidFill>
                <a:latin typeface="Times New Roman" pitchFamily="18" charset="0"/>
                <a:cs typeface="Times New Roman" pitchFamily="18" charset="0"/>
              </a:rPr>
              <a:t>                       .</a:t>
            </a:r>
          </a:p>
          <a:p>
            <a:pPr>
              <a:buFont typeface="Wingdings" pitchFamily="2" charset="2"/>
              <a:buChar char="v"/>
            </a:pPr>
            <a:r>
              <a:rPr lang="en-IN" sz="2000" dirty="0" smtClean="0">
                <a:solidFill>
                  <a:schemeClr val="bg1"/>
                </a:solidFill>
                <a:latin typeface="Times New Roman" pitchFamily="18" charset="0"/>
                <a:cs typeface="Times New Roman" pitchFamily="18" charset="0"/>
              </a:rPr>
              <a:t>2D Histogram              .</a:t>
            </a:r>
          </a:p>
          <a:p>
            <a:pPr>
              <a:buFont typeface="Wingdings" pitchFamily="2" charset="2"/>
              <a:buChar char="v"/>
            </a:pPr>
            <a:r>
              <a:rPr lang="en-IN" sz="2000" dirty="0" smtClean="0">
                <a:solidFill>
                  <a:schemeClr val="bg1"/>
                </a:solidFill>
                <a:latin typeface="Times New Roman" pitchFamily="18" charset="0"/>
                <a:cs typeface="Times New Roman" pitchFamily="18" charset="0"/>
              </a:rPr>
              <a:t>Scatterplot  matrix     .</a:t>
            </a:r>
          </a:p>
          <a:p>
            <a:pPr>
              <a:buFont typeface="Wingdings" pitchFamily="2" charset="2"/>
              <a:buChar char="v"/>
            </a:pPr>
            <a:r>
              <a:rPr lang="en-IN" sz="2000" dirty="0" smtClean="0">
                <a:solidFill>
                  <a:schemeClr val="bg1"/>
                </a:solidFill>
                <a:latin typeface="Times New Roman" pitchFamily="18" charset="0"/>
                <a:cs typeface="Times New Roman" pitchFamily="18" charset="0"/>
              </a:rPr>
              <a:t>Facet and trellis  plots </a:t>
            </a:r>
          </a:p>
          <a:p>
            <a:pPr>
              <a:buFont typeface="Wingdings" pitchFamily="2" charset="2"/>
              <a:buChar char="v"/>
            </a:pPr>
            <a:r>
              <a:rPr lang="en-IN" sz="2000" dirty="0" smtClean="0">
                <a:solidFill>
                  <a:schemeClr val="bg1"/>
                </a:solidFill>
                <a:latin typeface="Times New Roman" pitchFamily="18" charset="0"/>
                <a:cs typeface="Times New Roman" pitchFamily="18" charset="0"/>
              </a:rPr>
              <a:t>Parallel categories diagram</a:t>
            </a:r>
          </a:p>
          <a:p>
            <a:pPr>
              <a:buFont typeface="Wingdings" pitchFamily="2" charset="2"/>
              <a:buChar char="v"/>
            </a:pPr>
            <a:r>
              <a:rPr lang="en-IN" sz="2000" dirty="0" smtClean="0">
                <a:solidFill>
                  <a:schemeClr val="bg1"/>
                </a:solidFill>
                <a:latin typeface="Times New Roman" pitchFamily="18" charset="0"/>
                <a:cs typeface="Times New Roman" pitchFamily="18" charset="0"/>
              </a:rPr>
              <a:t>tree plots</a:t>
            </a:r>
          </a:p>
          <a:p>
            <a:pPr>
              <a:buFont typeface="Wingdings" pitchFamily="2" charset="2"/>
              <a:buChar char="v"/>
            </a:pPr>
            <a:r>
              <a:rPr lang="en-IN" sz="2000" dirty="0" smtClean="0">
                <a:solidFill>
                  <a:schemeClr val="bg1"/>
                </a:solidFill>
                <a:latin typeface="Times New Roman" pitchFamily="18" charset="0"/>
                <a:cs typeface="Times New Roman" pitchFamily="18" charset="0"/>
              </a:rPr>
              <a:t>Violin plots</a:t>
            </a:r>
          </a:p>
          <a:p>
            <a:pPr>
              <a:buFont typeface="Wingdings" pitchFamily="2" charset="2"/>
              <a:buChar char="v"/>
            </a:pPr>
            <a:r>
              <a:rPr lang="en-IN" sz="2000" dirty="0" smtClean="0">
                <a:solidFill>
                  <a:schemeClr val="bg1"/>
                </a:solidFill>
                <a:latin typeface="Times New Roman" pitchFamily="18" charset="0"/>
                <a:cs typeface="Times New Roman" pitchFamily="18" charset="0"/>
              </a:rPr>
              <a:t>2D Histogram </a:t>
            </a:r>
          </a:p>
          <a:p>
            <a:pPr>
              <a:buFont typeface="Wingdings" pitchFamily="2" charset="2"/>
              <a:buChar char="v"/>
            </a:pPr>
            <a:r>
              <a:rPr lang="en-IN" sz="2000" dirty="0" smtClean="0">
                <a:solidFill>
                  <a:schemeClr val="bg1"/>
                </a:solidFill>
                <a:latin typeface="Times New Roman" pitchFamily="18" charset="0"/>
                <a:cs typeface="Times New Roman" pitchFamily="18" charset="0"/>
              </a:rPr>
              <a:t>Linear and non linear </a:t>
            </a:r>
            <a:r>
              <a:rPr lang="en-IN" sz="2000" dirty="0" err="1" smtClean="0">
                <a:solidFill>
                  <a:schemeClr val="bg1"/>
                </a:solidFill>
                <a:latin typeface="Times New Roman" pitchFamily="18" charset="0"/>
                <a:cs typeface="Times New Roman" pitchFamily="18" charset="0"/>
              </a:rPr>
              <a:t>trendlines</a:t>
            </a:r>
            <a:endParaRPr lang="en-IN" sz="2000" dirty="0" smtClean="0">
              <a:solidFill>
                <a:schemeClr val="bg1"/>
              </a:solidFill>
              <a:latin typeface="Times New Roman" pitchFamily="18" charset="0"/>
              <a:cs typeface="Times New Roman" pitchFamily="18" charset="0"/>
            </a:endParaRPr>
          </a:p>
          <a:p>
            <a:pPr>
              <a:buFont typeface="Wingdings" pitchFamily="2" charset="2"/>
              <a:buChar char="v"/>
            </a:pPr>
            <a:r>
              <a:rPr lang="en-IN" sz="2000" dirty="0" smtClean="0">
                <a:solidFill>
                  <a:schemeClr val="bg1"/>
                </a:solidFill>
                <a:latin typeface="Times New Roman" pitchFamily="18" charset="0"/>
                <a:cs typeface="Times New Roman" pitchFamily="18" charset="0"/>
              </a:rPr>
              <a:t>Marginal distribution plots</a:t>
            </a:r>
          </a:p>
          <a:p>
            <a:pPr>
              <a:buFont typeface="Wingdings" pitchFamily="2" charset="2"/>
              <a:buChar char="v"/>
            </a:pPr>
            <a:r>
              <a:rPr lang="en-IN" sz="2000" dirty="0" smtClean="0">
                <a:solidFill>
                  <a:schemeClr val="bg1"/>
                </a:solidFill>
                <a:latin typeface="Times New Roman" pitchFamily="18" charset="0"/>
                <a:cs typeface="Times New Roman" pitchFamily="18" charset="0"/>
              </a:rPr>
              <a:t>Strip chart</a:t>
            </a:r>
          </a:p>
          <a:p>
            <a:pPr>
              <a:buFont typeface="Wingdings" pitchFamily="2" charset="2"/>
              <a:buChar char="v"/>
            </a:pPr>
            <a:r>
              <a:rPr lang="en-IN" sz="2000" dirty="0" err="1" smtClean="0">
                <a:solidFill>
                  <a:schemeClr val="bg1"/>
                </a:solidFill>
                <a:latin typeface="Times New Roman" pitchFamily="18" charset="0"/>
                <a:cs typeface="Times New Roman" pitchFamily="18" charset="0"/>
              </a:rPr>
              <a:t>Continuoun</a:t>
            </a:r>
            <a:r>
              <a:rPr lang="en-IN" sz="2000" dirty="0" smtClean="0">
                <a:solidFill>
                  <a:schemeClr val="bg1"/>
                </a:solidFill>
                <a:latin typeface="Times New Roman" pitchFamily="18" charset="0"/>
                <a:cs typeface="Times New Roman" pitchFamily="18" charset="0"/>
              </a:rPr>
              <a:t> error bands</a:t>
            </a:r>
          </a:p>
          <a:p>
            <a:pPr>
              <a:buFont typeface="Wingdings" pitchFamily="2" charset="2"/>
              <a:buChar char="v"/>
            </a:pPr>
            <a:r>
              <a:rPr lang="en-IN" sz="2000" dirty="0" smtClean="0">
                <a:solidFill>
                  <a:schemeClr val="bg1"/>
                </a:solidFill>
                <a:latin typeface="Times New Roman" pitchFamily="18" charset="0"/>
                <a:cs typeface="Times New Roman" pitchFamily="18" charset="0"/>
              </a:rPr>
              <a:t>Empirical cumulative distribution plots</a:t>
            </a:r>
          </a:p>
          <a:p>
            <a:pPr>
              <a:buFont typeface="Wingdings" pitchFamily="2" charset="2"/>
              <a:buChar char="v"/>
            </a:pPr>
            <a:endParaRPr lang="en-IN" sz="2000" dirty="0" smtClean="0">
              <a:solidFill>
                <a:schemeClr val="bg1"/>
              </a:solidFill>
              <a:latin typeface="Times New Roman" pitchFamily="18" charset="0"/>
              <a:cs typeface="Times New Roman" pitchFamily="18" charset="0"/>
            </a:endParaRPr>
          </a:p>
          <a:p>
            <a:endParaRPr lang="en-IN" dirty="0" smtClean="0">
              <a:solidFill>
                <a:schemeClr val="bg1"/>
              </a:solidFill>
              <a:latin typeface="Times New Roman" pitchFamily="18" charset="0"/>
              <a:cs typeface="Times New Roman" pitchFamily="18" charset="0"/>
            </a:endParaRPr>
          </a:p>
          <a:p>
            <a:endParaRPr lang="en-IN"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2411160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barn(inVertical)">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down)">
                                      <p:cBhvr>
                                        <p:cTn id="17" dur="500"/>
                                        <p:tgtEl>
                                          <p:spTgt spid="6">
                                            <p:txEl>
                                              <p:pRg st="0" end="0"/>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6">
                                            <p:txEl>
                                              <p:pRg st="1" end="1"/>
                                            </p:txEl>
                                          </p:spTgt>
                                        </p:tgtEl>
                                        <p:attrNameLst>
                                          <p:attrName>style.visibility</p:attrName>
                                        </p:attrNameLst>
                                      </p:cBhvr>
                                      <p:to>
                                        <p:strVal val="visible"/>
                                      </p:to>
                                    </p:set>
                                    <p:animEffect transition="in" filter="wipe(down)">
                                      <p:cBhvr>
                                        <p:cTn id="20" dur="500"/>
                                        <p:tgtEl>
                                          <p:spTgt spid="6">
                                            <p:txEl>
                                              <p:pRg st="1" end="1"/>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wipe(down)">
                                      <p:cBhvr>
                                        <p:cTn id="23" dur="500"/>
                                        <p:tgtEl>
                                          <p:spTgt spid="6">
                                            <p:txEl>
                                              <p:pRg st="3" end="3"/>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wipe(down)">
                                      <p:cBhvr>
                                        <p:cTn id="26" dur="500"/>
                                        <p:tgtEl>
                                          <p:spTgt spid="6">
                                            <p:txEl>
                                              <p:pRg st="5" end="5"/>
                                            </p:txEl>
                                          </p:spTgt>
                                        </p:tgtEl>
                                      </p:cBhvr>
                                    </p:animEffect>
                                  </p:childTnLst>
                                </p:cTn>
                              </p:par>
                              <p:par>
                                <p:cTn id="27" presetID="22" presetClass="entr" presetSubtype="4" fill="hold"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wipe(down)">
                                      <p:cBhvr>
                                        <p:cTn id="29" dur="500"/>
                                        <p:tgtEl>
                                          <p:spTgt spid="6">
                                            <p:txEl>
                                              <p:pRg st="6" end="6"/>
                                            </p:txEl>
                                          </p:spTgt>
                                        </p:tgtEl>
                                      </p:cBhvr>
                                    </p:animEffect>
                                  </p:childTnLst>
                                </p:cTn>
                              </p:par>
                              <p:par>
                                <p:cTn id="30" presetID="22" presetClass="entr" presetSubtype="4" fill="hold"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wipe(down)">
                                      <p:cBhvr>
                                        <p:cTn id="32" dur="500"/>
                                        <p:tgtEl>
                                          <p:spTgt spid="6">
                                            <p:txEl>
                                              <p:pRg st="7" end="7"/>
                                            </p:txEl>
                                          </p:spTgt>
                                        </p:tgtEl>
                                      </p:cBhvr>
                                    </p:animEffect>
                                  </p:childTnLst>
                                </p:cTn>
                              </p:par>
                              <p:par>
                                <p:cTn id="33" presetID="22" presetClass="entr" presetSubtype="4" fill="hold"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wipe(down)">
                                      <p:cBhvr>
                                        <p:cTn id="35" dur="500"/>
                                        <p:tgtEl>
                                          <p:spTgt spid="6">
                                            <p:txEl>
                                              <p:pRg st="8" end="8"/>
                                            </p:txEl>
                                          </p:spTgt>
                                        </p:tgtEl>
                                      </p:cBhvr>
                                    </p:animEffect>
                                  </p:childTnLst>
                                </p:cTn>
                              </p:par>
                              <p:par>
                                <p:cTn id="36" presetID="22" presetClass="entr" presetSubtype="4" fill="hold"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wipe(down)">
                                      <p:cBhvr>
                                        <p:cTn id="38" dur="500"/>
                                        <p:tgtEl>
                                          <p:spTgt spid="6">
                                            <p:txEl>
                                              <p:pRg st="9" end="9"/>
                                            </p:txEl>
                                          </p:spTgt>
                                        </p:tgtEl>
                                      </p:cBhvr>
                                    </p:animEffect>
                                  </p:childTnLst>
                                </p:cTn>
                              </p:par>
                              <p:par>
                                <p:cTn id="39" presetID="22" presetClass="entr" presetSubtype="4" fill="hold"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wipe(down)">
                                      <p:cBhvr>
                                        <p:cTn id="41" dur="500"/>
                                        <p:tgtEl>
                                          <p:spTgt spid="6">
                                            <p:txEl>
                                              <p:pRg st="10" end="10"/>
                                            </p:txEl>
                                          </p:spTgt>
                                        </p:tgtEl>
                                      </p:cBhvr>
                                    </p:animEffect>
                                  </p:childTnLst>
                                </p:cTn>
                              </p:par>
                              <p:par>
                                <p:cTn id="42" presetID="22" presetClass="entr" presetSubtype="4" fill="hold"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wipe(down)">
                                      <p:cBhvr>
                                        <p:cTn id="44" dur="500"/>
                                        <p:tgtEl>
                                          <p:spTgt spid="6">
                                            <p:txEl>
                                              <p:pRg st="11" end="11"/>
                                            </p:txEl>
                                          </p:spTgt>
                                        </p:tgtEl>
                                      </p:cBhvr>
                                    </p:animEffect>
                                  </p:childTnLst>
                                </p:cTn>
                              </p:par>
                              <p:par>
                                <p:cTn id="45" presetID="22" presetClass="entr" presetSubtype="4" fill="hold"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wipe(down)">
                                      <p:cBhvr>
                                        <p:cTn id="47" dur="500"/>
                                        <p:tgtEl>
                                          <p:spTgt spid="6">
                                            <p:txEl>
                                              <p:pRg st="12" end="12"/>
                                            </p:txEl>
                                          </p:spTgt>
                                        </p:tgtEl>
                                      </p:cBhvr>
                                    </p:animEffect>
                                  </p:childTnLst>
                                </p:cTn>
                              </p:par>
                              <p:par>
                                <p:cTn id="48" presetID="22" presetClass="entr" presetSubtype="4" fill="hold"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wipe(down)">
                                      <p:cBhvr>
                                        <p:cTn id="50" dur="500"/>
                                        <p:tgtEl>
                                          <p:spTgt spid="6">
                                            <p:txEl>
                                              <p:pRg st="13" end="13"/>
                                            </p:txEl>
                                          </p:spTgt>
                                        </p:tgtEl>
                                      </p:cBhvr>
                                    </p:animEffect>
                                  </p:childTnLst>
                                </p:cTn>
                              </p:par>
                              <p:par>
                                <p:cTn id="51" presetID="22" presetClass="entr" presetSubtype="4" fill="hold"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wipe(down)">
                                      <p:cBhvr>
                                        <p:cTn id="53" dur="500"/>
                                        <p:tgtEl>
                                          <p:spTgt spid="6">
                                            <p:txEl>
                                              <p:pRg st="14" end="14"/>
                                            </p:txEl>
                                          </p:spTgt>
                                        </p:tgtEl>
                                      </p:cBhvr>
                                    </p:animEffect>
                                  </p:childTnLst>
                                </p:cTn>
                              </p:par>
                              <p:par>
                                <p:cTn id="54" presetID="22" presetClass="entr" presetSubtype="4" fill="hold"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wipe(down)">
                                      <p:cBhvr>
                                        <p:cTn id="56" dur="500"/>
                                        <p:tgtEl>
                                          <p:spTgt spid="6">
                                            <p:txEl>
                                              <p:pRg st="15" end="15"/>
                                            </p:txEl>
                                          </p:spTgt>
                                        </p:tgtEl>
                                      </p:cBhvr>
                                    </p:animEffect>
                                  </p:childTnLst>
                                </p:cTn>
                              </p:par>
                              <p:par>
                                <p:cTn id="57" presetID="22" presetClass="entr" presetSubtype="4" fill="hold" nodeType="withEffect">
                                  <p:stCondLst>
                                    <p:cond delay="0"/>
                                  </p:stCondLst>
                                  <p:childTnLst>
                                    <p:set>
                                      <p:cBhvr>
                                        <p:cTn id="58" dur="1" fill="hold">
                                          <p:stCondLst>
                                            <p:cond delay="0"/>
                                          </p:stCondLst>
                                        </p:cTn>
                                        <p:tgtEl>
                                          <p:spTgt spid="6">
                                            <p:txEl>
                                              <p:pRg st="16" end="16"/>
                                            </p:txEl>
                                          </p:spTgt>
                                        </p:tgtEl>
                                        <p:attrNameLst>
                                          <p:attrName>style.visibility</p:attrName>
                                        </p:attrNameLst>
                                      </p:cBhvr>
                                      <p:to>
                                        <p:strVal val="visible"/>
                                      </p:to>
                                    </p:set>
                                    <p:animEffect transition="in" filter="wipe(down)">
                                      <p:cBhvr>
                                        <p:cTn id="59" dur="500"/>
                                        <p:tgtEl>
                                          <p:spTgt spid="6">
                                            <p:txEl>
                                              <p:pRg st="16" end="16"/>
                                            </p:txEl>
                                          </p:spTgt>
                                        </p:tgtEl>
                                      </p:cBhvr>
                                    </p:animEffect>
                                  </p:childTnLst>
                                </p:cTn>
                              </p:par>
                              <p:par>
                                <p:cTn id="60" presetID="22" presetClass="entr" presetSubtype="4" fill="hold" nodeType="withEffect">
                                  <p:stCondLst>
                                    <p:cond delay="0"/>
                                  </p:stCondLst>
                                  <p:childTnLst>
                                    <p:set>
                                      <p:cBhvr>
                                        <p:cTn id="61" dur="1" fill="hold">
                                          <p:stCondLst>
                                            <p:cond delay="0"/>
                                          </p:stCondLst>
                                        </p:cTn>
                                        <p:tgtEl>
                                          <p:spTgt spid="6">
                                            <p:txEl>
                                              <p:pRg st="17" end="17"/>
                                            </p:txEl>
                                          </p:spTgt>
                                        </p:tgtEl>
                                        <p:attrNameLst>
                                          <p:attrName>style.visibility</p:attrName>
                                        </p:attrNameLst>
                                      </p:cBhvr>
                                      <p:to>
                                        <p:strVal val="visible"/>
                                      </p:to>
                                    </p:set>
                                    <p:animEffect transition="in" filter="wipe(down)">
                                      <p:cBhvr>
                                        <p:cTn id="62" dur="500"/>
                                        <p:tgtEl>
                                          <p:spTgt spid="6">
                                            <p:txEl>
                                              <p:pRg st="17" end="17"/>
                                            </p:txEl>
                                          </p:spTgt>
                                        </p:tgtEl>
                                      </p:cBhvr>
                                    </p:animEffect>
                                  </p:childTnLst>
                                </p:cTn>
                              </p:par>
                              <p:par>
                                <p:cTn id="63" presetID="22" presetClass="entr" presetSubtype="4" fill="hold" nodeType="withEffect">
                                  <p:stCondLst>
                                    <p:cond delay="0"/>
                                  </p:stCondLst>
                                  <p:childTnLst>
                                    <p:set>
                                      <p:cBhvr>
                                        <p:cTn id="64" dur="1" fill="hold">
                                          <p:stCondLst>
                                            <p:cond delay="0"/>
                                          </p:stCondLst>
                                        </p:cTn>
                                        <p:tgtEl>
                                          <p:spTgt spid="6">
                                            <p:txEl>
                                              <p:pRg st="18" end="18"/>
                                            </p:txEl>
                                          </p:spTgt>
                                        </p:tgtEl>
                                        <p:attrNameLst>
                                          <p:attrName>style.visibility</p:attrName>
                                        </p:attrNameLst>
                                      </p:cBhvr>
                                      <p:to>
                                        <p:strVal val="visible"/>
                                      </p:to>
                                    </p:set>
                                    <p:animEffect transition="in" filter="wipe(down)">
                                      <p:cBhvr>
                                        <p:cTn id="65" dur="500"/>
                                        <p:tgtEl>
                                          <p:spTgt spid="6">
                                            <p:txEl>
                                              <p:pRg st="18" end="18"/>
                                            </p:txEl>
                                          </p:spTgt>
                                        </p:tgtEl>
                                      </p:cBhvr>
                                    </p:animEffect>
                                  </p:childTnLst>
                                </p:cTn>
                              </p:par>
                              <p:par>
                                <p:cTn id="66" presetID="22" presetClass="entr" presetSubtype="4" fill="hold" nodeType="withEffect">
                                  <p:stCondLst>
                                    <p:cond delay="0"/>
                                  </p:stCondLst>
                                  <p:childTnLst>
                                    <p:set>
                                      <p:cBhvr>
                                        <p:cTn id="67" dur="1" fill="hold">
                                          <p:stCondLst>
                                            <p:cond delay="0"/>
                                          </p:stCondLst>
                                        </p:cTn>
                                        <p:tgtEl>
                                          <p:spTgt spid="6">
                                            <p:txEl>
                                              <p:pRg st="19" end="19"/>
                                            </p:txEl>
                                          </p:spTgt>
                                        </p:tgtEl>
                                        <p:attrNameLst>
                                          <p:attrName>style.visibility</p:attrName>
                                        </p:attrNameLst>
                                      </p:cBhvr>
                                      <p:to>
                                        <p:strVal val="visible"/>
                                      </p:to>
                                    </p:set>
                                    <p:animEffect transition="in" filter="wipe(down)">
                                      <p:cBhvr>
                                        <p:cTn id="68" dur="500"/>
                                        <p:tgtEl>
                                          <p:spTgt spid="6">
                                            <p:txEl>
                                              <p:pRg st="19" end="19"/>
                                            </p:txEl>
                                          </p:spTgt>
                                        </p:tgtEl>
                                      </p:cBhvr>
                                    </p:animEffect>
                                  </p:childTnLst>
                                </p:cTn>
                              </p:par>
                              <p:par>
                                <p:cTn id="69" presetID="22" presetClass="entr" presetSubtype="4" fill="hold" nodeType="withEffect">
                                  <p:stCondLst>
                                    <p:cond delay="0"/>
                                  </p:stCondLst>
                                  <p:childTnLst>
                                    <p:set>
                                      <p:cBhvr>
                                        <p:cTn id="70" dur="1" fill="hold">
                                          <p:stCondLst>
                                            <p:cond delay="0"/>
                                          </p:stCondLst>
                                        </p:cTn>
                                        <p:tgtEl>
                                          <p:spTgt spid="6">
                                            <p:txEl>
                                              <p:pRg st="20" end="20"/>
                                            </p:txEl>
                                          </p:spTgt>
                                        </p:tgtEl>
                                        <p:attrNameLst>
                                          <p:attrName>style.visibility</p:attrName>
                                        </p:attrNameLst>
                                      </p:cBhvr>
                                      <p:to>
                                        <p:strVal val="visible"/>
                                      </p:to>
                                    </p:set>
                                    <p:animEffect transition="in" filter="wipe(down)">
                                      <p:cBhvr>
                                        <p:cTn id="71"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3736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Basic linear regression plots</a:t>
            </a:r>
            <a:endParaRPr lang="en-IN" sz="8000" b="1" u="sng" dirty="0">
              <a:solidFill>
                <a:schemeClr val="bg1"/>
              </a:solidFill>
              <a:latin typeface="Times New Roman" pitchFamily="18" charset="0"/>
              <a:cs typeface="Times New Roman" pitchFamily="18" charset="0"/>
            </a:endParaRPr>
          </a:p>
        </p:txBody>
      </p:sp>
      <p:sp>
        <p:nvSpPr>
          <p:cNvPr id="6" name="Content Placeholder 2"/>
          <p:cNvSpPr txBox="1">
            <a:spLocks/>
          </p:cNvSpPr>
          <p:nvPr/>
        </p:nvSpPr>
        <p:spPr>
          <a:xfrm>
            <a:off x="457200" y="1600200"/>
            <a:ext cx="17602200" cy="8686800"/>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3600" dirty="0" smtClean="0">
                <a:solidFill>
                  <a:schemeClr val="bg1"/>
                </a:solidFill>
                <a:latin typeface="Times New Roman" pitchFamily="18" charset="0"/>
                <a:cs typeface="Times New Roman" pitchFamily="18" charset="0"/>
              </a:rPr>
              <a:t>We will be using the Linear Regression, which is a simple model that fit an intercept (the mean tip received by a server), and add a slope for each feature we use, such as the value of the total bill. We show you how to do that with both </a:t>
            </a:r>
            <a:r>
              <a:rPr lang="en-IN" sz="3600" dirty="0" err="1" smtClean="0">
                <a:solidFill>
                  <a:schemeClr val="bg1"/>
                </a:solidFill>
                <a:latin typeface="Times New Roman" pitchFamily="18" charset="0"/>
                <a:cs typeface="Times New Roman" pitchFamily="18" charset="0"/>
              </a:rPr>
              <a:t>Plotly</a:t>
            </a:r>
            <a:r>
              <a:rPr lang="en-IN" sz="3600" dirty="0" smtClean="0">
                <a:solidFill>
                  <a:schemeClr val="bg1"/>
                </a:solidFill>
                <a:latin typeface="Times New Roman" pitchFamily="18" charset="0"/>
                <a:cs typeface="Times New Roman" pitchFamily="18" charset="0"/>
              </a:rPr>
              <a:t> Express and </a:t>
            </a:r>
            <a:r>
              <a:rPr lang="en-IN" sz="3600" dirty="0" err="1" smtClean="0">
                <a:solidFill>
                  <a:schemeClr val="bg1"/>
                </a:solidFill>
                <a:latin typeface="Times New Roman" pitchFamily="18" charset="0"/>
                <a:cs typeface="Times New Roman" pitchFamily="18" charset="0"/>
              </a:rPr>
              <a:t>Scikit</a:t>
            </a:r>
            <a:r>
              <a:rPr lang="en-IN" sz="3600" dirty="0" smtClean="0">
                <a:solidFill>
                  <a:schemeClr val="bg1"/>
                </a:solidFill>
                <a:latin typeface="Times New Roman" pitchFamily="18" charset="0"/>
                <a:cs typeface="Times New Roman" pitchFamily="18" charset="0"/>
              </a:rPr>
              <a:t>-learn.</a:t>
            </a:r>
          </a:p>
          <a:p>
            <a:endParaRPr lang="en-IN" sz="3600" dirty="0" smtClean="0">
              <a:solidFill>
                <a:schemeClr val="bg1"/>
              </a:solidFill>
              <a:latin typeface="Times New Roman" pitchFamily="18" charset="0"/>
              <a:cs typeface="Times New Roman" pitchFamily="18" charset="0"/>
            </a:endParaRPr>
          </a:p>
          <a:p>
            <a:pPr>
              <a:buFont typeface="Wingdings" pitchFamily="2" charset="2"/>
              <a:buChar char="q"/>
            </a:pPr>
            <a:r>
              <a:rPr lang="en-IN" sz="3600" dirty="0" smtClean="0">
                <a:solidFill>
                  <a:schemeClr val="bg1"/>
                </a:solidFill>
                <a:latin typeface="Times New Roman" pitchFamily="18" charset="0"/>
                <a:cs typeface="Times New Roman" pitchFamily="18" charset="0"/>
              </a:rPr>
              <a:t>import </a:t>
            </a:r>
            <a:r>
              <a:rPr lang="en-IN" sz="3600" dirty="0" err="1" smtClean="0">
                <a:solidFill>
                  <a:schemeClr val="bg1"/>
                </a:solidFill>
                <a:latin typeface="Times New Roman" pitchFamily="18" charset="0"/>
                <a:cs typeface="Times New Roman" pitchFamily="18" charset="0"/>
              </a:rPr>
              <a:t>plotly.express</a:t>
            </a:r>
            <a:r>
              <a:rPr lang="en-IN" sz="3600" dirty="0" smtClean="0">
                <a:solidFill>
                  <a:schemeClr val="bg1"/>
                </a:solidFill>
                <a:latin typeface="Times New Roman" pitchFamily="18" charset="0"/>
                <a:cs typeface="Times New Roman" pitchFamily="18" charset="0"/>
              </a:rPr>
              <a:t> as </a:t>
            </a:r>
            <a:r>
              <a:rPr lang="en-IN" sz="3600" dirty="0" err="1" smtClean="0">
                <a:solidFill>
                  <a:schemeClr val="bg1"/>
                </a:solidFill>
                <a:latin typeface="Times New Roman" pitchFamily="18" charset="0"/>
                <a:cs typeface="Times New Roman" pitchFamily="18" charset="0"/>
              </a:rPr>
              <a:t>px</a:t>
            </a:r>
            <a:endParaRPr lang="en-IN" sz="3600" dirty="0" smtClean="0">
              <a:solidFill>
                <a:schemeClr val="bg1"/>
              </a:solidFill>
              <a:latin typeface="Times New Roman" pitchFamily="18" charset="0"/>
              <a:cs typeface="Times New Roman" pitchFamily="18" charset="0"/>
            </a:endParaRPr>
          </a:p>
          <a:p>
            <a:pPr marL="0" indent="0">
              <a:buFont typeface="Arial" pitchFamily="34" charset="0"/>
              <a:buNone/>
            </a:pPr>
            <a:endParaRPr lang="en-IN" sz="3600" dirty="0" smtClean="0">
              <a:solidFill>
                <a:schemeClr val="bg1"/>
              </a:solidFill>
              <a:latin typeface="Times New Roman" pitchFamily="18" charset="0"/>
              <a:cs typeface="Times New Roman" pitchFamily="18" charset="0"/>
            </a:endParaRPr>
          </a:p>
          <a:p>
            <a:pPr marL="0" indent="0">
              <a:buFont typeface="Arial" pitchFamily="34" charset="0"/>
              <a:buNone/>
            </a:pPr>
            <a:r>
              <a:rPr lang="en-IN" sz="3600" dirty="0" err="1" smtClean="0">
                <a:solidFill>
                  <a:schemeClr val="bg1"/>
                </a:solidFill>
                <a:latin typeface="Times New Roman" pitchFamily="18" charset="0"/>
                <a:cs typeface="Times New Roman" pitchFamily="18" charset="0"/>
              </a:rPr>
              <a:t>df</a:t>
            </a:r>
            <a:r>
              <a:rPr lang="en-IN" sz="3600" dirty="0" smtClean="0">
                <a:solidFill>
                  <a:schemeClr val="bg1"/>
                </a:solidFill>
                <a:latin typeface="Times New Roman" pitchFamily="18" charset="0"/>
                <a:cs typeface="Times New Roman" pitchFamily="18" charset="0"/>
              </a:rPr>
              <a:t> = </a:t>
            </a:r>
            <a:r>
              <a:rPr lang="en-IN" sz="3600" dirty="0" err="1" smtClean="0">
                <a:solidFill>
                  <a:schemeClr val="bg1"/>
                </a:solidFill>
                <a:latin typeface="Times New Roman" pitchFamily="18" charset="0"/>
                <a:cs typeface="Times New Roman" pitchFamily="18" charset="0"/>
              </a:rPr>
              <a:t>px.data.tips</a:t>
            </a:r>
            <a:r>
              <a:rPr lang="en-IN" sz="3600" dirty="0" smtClean="0">
                <a:solidFill>
                  <a:schemeClr val="bg1"/>
                </a:solidFill>
                <a:latin typeface="Times New Roman" pitchFamily="18" charset="0"/>
                <a:cs typeface="Times New Roman" pitchFamily="18" charset="0"/>
              </a:rPr>
              <a:t>()</a:t>
            </a:r>
          </a:p>
          <a:p>
            <a:pPr marL="0" indent="0">
              <a:buFont typeface="Arial" pitchFamily="34" charset="0"/>
              <a:buNone/>
            </a:pPr>
            <a:r>
              <a:rPr lang="en-IN" sz="3600" dirty="0" smtClean="0">
                <a:solidFill>
                  <a:schemeClr val="bg1"/>
                </a:solidFill>
                <a:latin typeface="Times New Roman" pitchFamily="18" charset="0"/>
                <a:cs typeface="Times New Roman" pitchFamily="18" charset="0"/>
              </a:rPr>
              <a:t>fig = </a:t>
            </a:r>
            <a:r>
              <a:rPr lang="en-IN" sz="3600" dirty="0" err="1" smtClean="0">
                <a:solidFill>
                  <a:schemeClr val="bg1"/>
                </a:solidFill>
                <a:latin typeface="Times New Roman" pitchFamily="18" charset="0"/>
                <a:cs typeface="Times New Roman" pitchFamily="18" charset="0"/>
              </a:rPr>
              <a:t>px.scatter</a:t>
            </a:r>
            <a:r>
              <a:rPr lang="en-IN" sz="3600" dirty="0" smtClean="0">
                <a:solidFill>
                  <a:schemeClr val="bg1"/>
                </a:solidFill>
                <a:latin typeface="Times New Roman" pitchFamily="18" charset="0"/>
                <a:cs typeface="Times New Roman" pitchFamily="18" charset="0"/>
              </a:rPr>
              <a:t>(</a:t>
            </a:r>
          </a:p>
          <a:p>
            <a:pPr marL="0" indent="0">
              <a:buFont typeface="Arial" pitchFamily="34" charset="0"/>
              <a:buNone/>
            </a:pPr>
            <a:r>
              <a:rPr lang="en-IN" sz="3600" dirty="0" smtClean="0">
                <a:solidFill>
                  <a:schemeClr val="bg1"/>
                </a:solidFill>
                <a:latin typeface="Times New Roman" pitchFamily="18" charset="0"/>
                <a:cs typeface="Times New Roman" pitchFamily="18" charset="0"/>
              </a:rPr>
              <a:t>    </a:t>
            </a:r>
            <a:r>
              <a:rPr lang="en-IN" sz="3600" dirty="0" err="1" smtClean="0">
                <a:solidFill>
                  <a:schemeClr val="bg1"/>
                </a:solidFill>
                <a:latin typeface="Times New Roman" pitchFamily="18" charset="0"/>
                <a:cs typeface="Times New Roman" pitchFamily="18" charset="0"/>
              </a:rPr>
              <a:t>df</a:t>
            </a:r>
            <a:r>
              <a:rPr lang="en-IN" sz="3600" dirty="0" smtClean="0">
                <a:solidFill>
                  <a:schemeClr val="bg1"/>
                </a:solidFill>
                <a:latin typeface="Times New Roman" pitchFamily="18" charset="0"/>
                <a:cs typeface="Times New Roman" pitchFamily="18" charset="0"/>
              </a:rPr>
              <a:t>, x='</a:t>
            </a:r>
            <a:r>
              <a:rPr lang="en-IN" sz="3600" dirty="0" err="1" smtClean="0">
                <a:solidFill>
                  <a:schemeClr val="bg1"/>
                </a:solidFill>
                <a:latin typeface="Times New Roman" pitchFamily="18" charset="0"/>
                <a:cs typeface="Times New Roman" pitchFamily="18" charset="0"/>
              </a:rPr>
              <a:t>total_bill</a:t>
            </a:r>
            <a:r>
              <a:rPr lang="en-IN" sz="3600" dirty="0" smtClean="0">
                <a:solidFill>
                  <a:schemeClr val="bg1"/>
                </a:solidFill>
                <a:latin typeface="Times New Roman" pitchFamily="18" charset="0"/>
                <a:cs typeface="Times New Roman" pitchFamily="18" charset="0"/>
              </a:rPr>
              <a:t>', y='tip', opacity=0.65,</a:t>
            </a:r>
          </a:p>
          <a:p>
            <a:pPr marL="0" indent="0">
              <a:buFont typeface="Arial" pitchFamily="34" charset="0"/>
              <a:buNone/>
            </a:pPr>
            <a:r>
              <a:rPr lang="en-IN" sz="3600" dirty="0" smtClean="0">
                <a:solidFill>
                  <a:schemeClr val="bg1"/>
                </a:solidFill>
                <a:latin typeface="Times New Roman" pitchFamily="18" charset="0"/>
                <a:cs typeface="Times New Roman" pitchFamily="18" charset="0"/>
              </a:rPr>
              <a:t>    </a:t>
            </a:r>
            <a:r>
              <a:rPr lang="en-IN" sz="3600" dirty="0" err="1" smtClean="0">
                <a:solidFill>
                  <a:schemeClr val="bg1"/>
                </a:solidFill>
                <a:latin typeface="Times New Roman" pitchFamily="18" charset="0"/>
                <a:cs typeface="Times New Roman" pitchFamily="18" charset="0"/>
              </a:rPr>
              <a:t>trendline</a:t>
            </a:r>
            <a:r>
              <a:rPr lang="en-IN" sz="3600" dirty="0" smtClean="0">
                <a:solidFill>
                  <a:schemeClr val="bg1"/>
                </a:solidFill>
                <a:latin typeface="Times New Roman" pitchFamily="18" charset="0"/>
                <a:cs typeface="Times New Roman" pitchFamily="18" charset="0"/>
              </a:rPr>
              <a:t>='</a:t>
            </a:r>
            <a:r>
              <a:rPr lang="en-IN" sz="3600" dirty="0" err="1" smtClean="0">
                <a:solidFill>
                  <a:schemeClr val="bg1"/>
                </a:solidFill>
                <a:latin typeface="Times New Roman" pitchFamily="18" charset="0"/>
                <a:cs typeface="Times New Roman" pitchFamily="18" charset="0"/>
              </a:rPr>
              <a:t>ols</a:t>
            </a:r>
            <a:r>
              <a:rPr lang="en-IN" sz="3600" dirty="0" smtClean="0">
                <a:solidFill>
                  <a:schemeClr val="bg1"/>
                </a:solidFill>
                <a:latin typeface="Times New Roman" pitchFamily="18" charset="0"/>
                <a:cs typeface="Times New Roman" pitchFamily="18" charset="0"/>
              </a:rPr>
              <a:t>', </a:t>
            </a:r>
            <a:r>
              <a:rPr lang="en-IN" sz="3600" dirty="0" err="1" smtClean="0">
                <a:solidFill>
                  <a:schemeClr val="bg1"/>
                </a:solidFill>
                <a:latin typeface="Times New Roman" pitchFamily="18" charset="0"/>
                <a:cs typeface="Times New Roman" pitchFamily="18" charset="0"/>
              </a:rPr>
              <a:t>trendline_color_override</a:t>
            </a:r>
            <a:r>
              <a:rPr lang="en-IN" sz="3600" dirty="0" smtClean="0">
                <a:solidFill>
                  <a:schemeClr val="bg1"/>
                </a:solidFill>
                <a:latin typeface="Times New Roman" pitchFamily="18" charset="0"/>
                <a:cs typeface="Times New Roman" pitchFamily="18" charset="0"/>
              </a:rPr>
              <a:t>='</a:t>
            </a:r>
            <a:r>
              <a:rPr lang="en-IN" sz="3600" dirty="0" err="1" smtClean="0">
                <a:solidFill>
                  <a:schemeClr val="bg1"/>
                </a:solidFill>
                <a:latin typeface="Times New Roman" pitchFamily="18" charset="0"/>
                <a:cs typeface="Times New Roman" pitchFamily="18" charset="0"/>
              </a:rPr>
              <a:t>darkblue</a:t>
            </a:r>
            <a:r>
              <a:rPr lang="en-IN" sz="3600" dirty="0" smtClean="0">
                <a:solidFill>
                  <a:schemeClr val="bg1"/>
                </a:solidFill>
                <a:latin typeface="Times New Roman" pitchFamily="18" charset="0"/>
                <a:cs typeface="Times New Roman" pitchFamily="18" charset="0"/>
              </a:rPr>
              <a:t>'</a:t>
            </a:r>
          </a:p>
          <a:p>
            <a:pPr marL="0" indent="0">
              <a:buFont typeface="Arial" pitchFamily="34" charset="0"/>
              <a:buNone/>
            </a:pPr>
            <a:r>
              <a:rPr lang="en-IN" sz="3600" dirty="0" smtClean="0">
                <a:solidFill>
                  <a:schemeClr val="bg1"/>
                </a:solidFill>
                <a:latin typeface="Times New Roman" pitchFamily="18" charset="0"/>
                <a:cs typeface="Times New Roman" pitchFamily="18" charset="0"/>
              </a:rPr>
              <a:t>)</a:t>
            </a:r>
          </a:p>
          <a:p>
            <a:pPr marL="0" indent="0">
              <a:buFont typeface="Arial" pitchFamily="34" charset="0"/>
              <a:buNone/>
            </a:pPr>
            <a:r>
              <a:rPr lang="en-IN" sz="3600" dirty="0" err="1" smtClean="0">
                <a:solidFill>
                  <a:schemeClr val="bg1"/>
                </a:solidFill>
                <a:latin typeface="Times New Roman" pitchFamily="18" charset="0"/>
                <a:cs typeface="Times New Roman" pitchFamily="18" charset="0"/>
              </a:rPr>
              <a:t>fig.show</a:t>
            </a:r>
            <a:r>
              <a:rPr lang="en-IN" sz="3600" dirty="0" smtClean="0">
                <a:solidFill>
                  <a:schemeClr val="bg1"/>
                </a:solidFill>
                <a:latin typeface="Times New Roman" pitchFamily="18" charset="0"/>
                <a:cs typeface="Times New Roman" pitchFamily="18" charset="0"/>
              </a:rPr>
              <a:t>()</a:t>
            </a:r>
            <a:endParaRPr lang="en-IN" sz="36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404657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randombar(horizontal)">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3736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6000" b="1" u="sng" dirty="0" smtClean="0">
                <a:solidFill>
                  <a:schemeClr val="bg1"/>
                </a:solidFill>
                <a:latin typeface="Times New Roman" pitchFamily="18" charset="0"/>
                <a:cs typeface="Times New Roman" pitchFamily="18" charset="0"/>
              </a:rPr>
              <a:t>Visualize regularization across cross-validation folds</a:t>
            </a:r>
            <a:endParaRPr lang="en-IN" sz="6000" b="1" u="sng" dirty="0">
              <a:solidFill>
                <a:schemeClr val="bg1"/>
              </a:solidFill>
              <a:latin typeface="Times New Roman" pitchFamily="18" charset="0"/>
              <a:cs typeface="Times New Roman" pitchFamily="18" charset="0"/>
            </a:endParaRPr>
          </a:p>
        </p:txBody>
      </p:sp>
      <p:sp>
        <p:nvSpPr>
          <p:cNvPr id="6" name="Content Placeholder 2"/>
          <p:cNvSpPr txBox="1">
            <a:spLocks/>
          </p:cNvSpPr>
          <p:nvPr/>
        </p:nvSpPr>
        <p:spPr>
          <a:xfrm>
            <a:off x="467544" y="1417638"/>
            <a:ext cx="17363256" cy="8442176"/>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2400" dirty="0" smtClean="0">
                <a:solidFill>
                  <a:schemeClr val="bg1"/>
                </a:solidFill>
                <a:latin typeface="Times New Roman" pitchFamily="18" charset="0"/>
                <a:cs typeface="Times New Roman" pitchFamily="18" charset="0"/>
              </a:rPr>
              <a:t>In this example, we show how to plot the results of various alpha penalization values from the results of cross-validation using </a:t>
            </a:r>
            <a:r>
              <a:rPr lang="en-IN" sz="2400" dirty="0" err="1" smtClean="0">
                <a:solidFill>
                  <a:schemeClr val="bg1"/>
                </a:solidFill>
                <a:latin typeface="Times New Roman" pitchFamily="18" charset="0"/>
                <a:cs typeface="Times New Roman" pitchFamily="18" charset="0"/>
              </a:rPr>
              <a:t>scikit-learn's</a:t>
            </a:r>
            <a:r>
              <a:rPr lang="en-IN" sz="2400" dirty="0" smtClean="0">
                <a:solidFill>
                  <a:schemeClr val="bg1"/>
                </a:solidFill>
                <a:latin typeface="Times New Roman" pitchFamily="18" charset="0"/>
                <a:cs typeface="Times New Roman" pitchFamily="18" charset="0"/>
              </a:rPr>
              <a:t> </a:t>
            </a:r>
            <a:r>
              <a:rPr lang="en-IN" sz="2400" dirty="0" err="1" smtClean="0">
                <a:solidFill>
                  <a:schemeClr val="bg1"/>
                </a:solidFill>
                <a:latin typeface="Times New Roman" pitchFamily="18" charset="0"/>
                <a:cs typeface="Times New Roman" pitchFamily="18" charset="0"/>
              </a:rPr>
              <a:t>LassoCV</a:t>
            </a:r>
            <a:r>
              <a:rPr lang="en-IN" sz="2400" dirty="0" smtClean="0">
                <a:solidFill>
                  <a:schemeClr val="bg1"/>
                </a:solidFill>
                <a:latin typeface="Times New Roman" pitchFamily="18" charset="0"/>
                <a:cs typeface="Times New Roman" pitchFamily="18" charset="0"/>
              </a:rPr>
              <a:t>. This is useful to see how much the error of the optimal alpha actually varies across CV folds.</a:t>
            </a:r>
          </a:p>
          <a:p>
            <a:pPr marL="0" indent="0">
              <a:buFont typeface="Arial" pitchFamily="34" charset="0"/>
              <a:buNone/>
            </a:pPr>
            <a:r>
              <a:rPr lang="en-IN" sz="2400" dirty="0" smtClean="0">
                <a:solidFill>
                  <a:schemeClr val="bg1"/>
                </a:solidFill>
                <a:latin typeface="Times New Roman" pitchFamily="18" charset="0"/>
                <a:cs typeface="Times New Roman" pitchFamily="18" charset="0"/>
              </a:rPr>
              <a:t>import </a:t>
            </a:r>
            <a:r>
              <a:rPr lang="en-IN" sz="2400" dirty="0" err="1" smtClean="0">
                <a:solidFill>
                  <a:schemeClr val="bg1"/>
                </a:solidFill>
                <a:latin typeface="Times New Roman" pitchFamily="18" charset="0"/>
                <a:cs typeface="Times New Roman" pitchFamily="18" charset="0"/>
              </a:rPr>
              <a:t>numpy</a:t>
            </a:r>
            <a:r>
              <a:rPr lang="en-IN" sz="2400" dirty="0" smtClean="0">
                <a:solidFill>
                  <a:schemeClr val="bg1"/>
                </a:solidFill>
                <a:latin typeface="Times New Roman" pitchFamily="18" charset="0"/>
                <a:cs typeface="Times New Roman" pitchFamily="18" charset="0"/>
              </a:rPr>
              <a:t> as </a:t>
            </a:r>
            <a:r>
              <a:rPr lang="en-IN" sz="2400" dirty="0" err="1" smtClean="0">
                <a:solidFill>
                  <a:schemeClr val="bg1"/>
                </a:solidFill>
                <a:latin typeface="Times New Roman" pitchFamily="18" charset="0"/>
                <a:cs typeface="Times New Roman" pitchFamily="18" charset="0"/>
              </a:rPr>
              <a:t>np</a:t>
            </a:r>
            <a:endParaRPr lang="en-IN" sz="24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400" dirty="0" smtClean="0">
                <a:solidFill>
                  <a:schemeClr val="bg1"/>
                </a:solidFill>
                <a:latin typeface="Times New Roman" pitchFamily="18" charset="0"/>
                <a:cs typeface="Times New Roman" pitchFamily="18" charset="0"/>
              </a:rPr>
              <a:t>import pandas as </a:t>
            </a:r>
            <a:r>
              <a:rPr lang="en-IN" sz="2400" dirty="0" err="1" smtClean="0">
                <a:solidFill>
                  <a:schemeClr val="bg1"/>
                </a:solidFill>
                <a:latin typeface="Times New Roman" pitchFamily="18" charset="0"/>
                <a:cs typeface="Times New Roman" pitchFamily="18" charset="0"/>
              </a:rPr>
              <a:t>pd</a:t>
            </a:r>
            <a:endParaRPr lang="en-IN" sz="24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400" dirty="0" smtClean="0">
                <a:solidFill>
                  <a:schemeClr val="bg1"/>
                </a:solidFill>
                <a:latin typeface="Times New Roman" pitchFamily="18" charset="0"/>
                <a:cs typeface="Times New Roman" pitchFamily="18" charset="0"/>
              </a:rPr>
              <a:t>import </a:t>
            </a:r>
            <a:r>
              <a:rPr lang="en-IN" sz="2400" dirty="0" err="1" smtClean="0">
                <a:solidFill>
                  <a:schemeClr val="bg1"/>
                </a:solidFill>
                <a:latin typeface="Times New Roman" pitchFamily="18" charset="0"/>
                <a:cs typeface="Times New Roman" pitchFamily="18" charset="0"/>
              </a:rPr>
              <a:t>plotly.express</a:t>
            </a:r>
            <a:r>
              <a:rPr lang="en-IN" sz="2400" dirty="0" smtClean="0">
                <a:solidFill>
                  <a:schemeClr val="bg1"/>
                </a:solidFill>
                <a:latin typeface="Times New Roman" pitchFamily="18" charset="0"/>
                <a:cs typeface="Times New Roman" pitchFamily="18" charset="0"/>
              </a:rPr>
              <a:t> as </a:t>
            </a:r>
            <a:r>
              <a:rPr lang="en-IN" sz="2400" dirty="0" err="1" smtClean="0">
                <a:solidFill>
                  <a:schemeClr val="bg1"/>
                </a:solidFill>
                <a:latin typeface="Times New Roman" pitchFamily="18" charset="0"/>
                <a:cs typeface="Times New Roman" pitchFamily="18" charset="0"/>
              </a:rPr>
              <a:t>px</a:t>
            </a:r>
            <a:endParaRPr lang="en-IN" sz="24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400" dirty="0" smtClean="0">
                <a:solidFill>
                  <a:schemeClr val="bg1"/>
                </a:solidFill>
                <a:latin typeface="Times New Roman" pitchFamily="18" charset="0"/>
                <a:cs typeface="Times New Roman" pitchFamily="18" charset="0"/>
              </a:rPr>
              <a:t>import </a:t>
            </a:r>
            <a:r>
              <a:rPr lang="en-IN" sz="2400" dirty="0" err="1" smtClean="0">
                <a:solidFill>
                  <a:schemeClr val="bg1"/>
                </a:solidFill>
                <a:latin typeface="Times New Roman" pitchFamily="18" charset="0"/>
                <a:cs typeface="Times New Roman" pitchFamily="18" charset="0"/>
              </a:rPr>
              <a:t>plotly.graph_objects</a:t>
            </a:r>
            <a:r>
              <a:rPr lang="en-IN" sz="2400" dirty="0" smtClean="0">
                <a:solidFill>
                  <a:schemeClr val="bg1"/>
                </a:solidFill>
                <a:latin typeface="Times New Roman" pitchFamily="18" charset="0"/>
                <a:cs typeface="Times New Roman" pitchFamily="18" charset="0"/>
              </a:rPr>
              <a:t> as go</a:t>
            </a:r>
          </a:p>
          <a:p>
            <a:pPr marL="0" indent="0">
              <a:buFont typeface="Arial" pitchFamily="34" charset="0"/>
              <a:buNone/>
            </a:pPr>
            <a:r>
              <a:rPr lang="en-IN" sz="2400" dirty="0" smtClean="0">
                <a:solidFill>
                  <a:schemeClr val="bg1"/>
                </a:solidFill>
                <a:latin typeface="Times New Roman" pitchFamily="18" charset="0"/>
                <a:cs typeface="Times New Roman" pitchFamily="18" charset="0"/>
              </a:rPr>
              <a:t>from </a:t>
            </a:r>
            <a:r>
              <a:rPr lang="en-IN" sz="2400" dirty="0" err="1" smtClean="0">
                <a:solidFill>
                  <a:schemeClr val="bg1"/>
                </a:solidFill>
                <a:latin typeface="Times New Roman" pitchFamily="18" charset="0"/>
                <a:cs typeface="Times New Roman" pitchFamily="18" charset="0"/>
              </a:rPr>
              <a:t>sklearn.linear_model</a:t>
            </a:r>
            <a:r>
              <a:rPr lang="en-IN" sz="2400" dirty="0" smtClean="0">
                <a:solidFill>
                  <a:schemeClr val="bg1"/>
                </a:solidFill>
                <a:latin typeface="Times New Roman" pitchFamily="18" charset="0"/>
                <a:cs typeface="Times New Roman" pitchFamily="18" charset="0"/>
              </a:rPr>
              <a:t> import </a:t>
            </a:r>
            <a:r>
              <a:rPr lang="en-IN" sz="2400" dirty="0" err="1" smtClean="0">
                <a:solidFill>
                  <a:schemeClr val="bg1"/>
                </a:solidFill>
                <a:latin typeface="Times New Roman" pitchFamily="18" charset="0"/>
                <a:cs typeface="Times New Roman" pitchFamily="18" charset="0"/>
              </a:rPr>
              <a:t>LassoCV</a:t>
            </a:r>
            <a:endParaRPr lang="en-IN" sz="2400" dirty="0" smtClean="0">
              <a:solidFill>
                <a:schemeClr val="bg1"/>
              </a:solidFill>
              <a:latin typeface="Times New Roman" pitchFamily="18" charset="0"/>
              <a:cs typeface="Times New Roman" pitchFamily="18" charset="0"/>
            </a:endParaRPr>
          </a:p>
          <a:p>
            <a:pPr marL="0" indent="0">
              <a:buFont typeface="Arial" pitchFamily="34" charset="0"/>
              <a:buNone/>
            </a:pPr>
            <a:endParaRPr lang="en-IN" sz="24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400" dirty="0" smtClean="0">
                <a:solidFill>
                  <a:schemeClr val="bg1"/>
                </a:solidFill>
                <a:latin typeface="Times New Roman" pitchFamily="18" charset="0"/>
                <a:cs typeface="Times New Roman" pitchFamily="18" charset="0"/>
              </a:rPr>
              <a:t>N_FOLD = 6</a:t>
            </a:r>
          </a:p>
          <a:p>
            <a:pPr marL="0" indent="0">
              <a:buFont typeface="Arial" pitchFamily="34" charset="0"/>
              <a:buNone/>
            </a:pPr>
            <a:endParaRPr lang="en-IN" sz="24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400" dirty="0" smtClean="0">
                <a:solidFill>
                  <a:schemeClr val="bg1"/>
                </a:solidFill>
                <a:latin typeface="Times New Roman" pitchFamily="18" charset="0"/>
                <a:cs typeface="Times New Roman" pitchFamily="18" charset="0"/>
              </a:rPr>
              <a:t># Load and </a:t>
            </a:r>
            <a:r>
              <a:rPr lang="en-IN" sz="2400" dirty="0" err="1" smtClean="0">
                <a:solidFill>
                  <a:schemeClr val="bg1"/>
                </a:solidFill>
                <a:latin typeface="Times New Roman" pitchFamily="18" charset="0"/>
                <a:cs typeface="Times New Roman" pitchFamily="18" charset="0"/>
              </a:rPr>
              <a:t>preprocess</a:t>
            </a:r>
            <a:r>
              <a:rPr lang="en-IN" sz="2400" dirty="0" smtClean="0">
                <a:solidFill>
                  <a:schemeClr val="bg1"/>
                </a:solidFill>
                <a:latin typeface="Times New Roman" pitchFamily="18" charset="0"/>
                <a:cs typeface="Times New Roman" pitchFamily="18" charset="0"/>
              </a:rPr>
              <a:t> the data</a:t>
            </a:r>
          </a:p>
          <a:p>
            <a:pPr marL="0" indent="0">
              <a:buFont typeface="Arial" pitchFamily="34" charset="0"/>
              <a:buNone/>
            </a:pPr>
            <a:r>
              <a:rPr lang="en-IN" sz="2400" dirty="0" err="1" smtClean="0">
                <a:solidFill>
                  <a:schemeClr val="bg1"/>
                </a:solidFill>
                <a:latin typeface="Times New Roman" pitchFamily="18" charset="0"/>
                <a:cs typeface="Times New Roman" pitchFamily="18" charset="0"/>
              </a:rPr>
              <a:t>df</a:t>
            </a:r>
            <a:r>
              <a:rPr lang="en-IN" sz="2400" dirty="0" smtClean="0">
                <a:solidFill>
                  <a:schemeClr val="bg1"/>
                </a:solidFill>
                <a:latin typeface="Times New Roman" pitchFamily="18" charset="0"/>
                <a:cs typeface="Times New Roman" pitchFamily="18" charset="0"/>
              </a:rPr>
              <a:t> = </a:t>
            </a:r>
            <a:r>
              <a:rPr lang="en-IN" sz="2400" dirty="0" err="1" smtClean="0">
                <a:solidFill>
                  <a:schemeClr val="bg1"/>
                </a:solidFill>
                <a:latin typeface="Times New Roman" pitchFamily="18" charset="0"/>
                <a:cs typeface="Times New Roman" pitchFamily="18" charset="0"/>
              </a:rPr>
              <a:t>px.data.gapminder</a:t>
            </a:r>
            <a:r>
              <a:rPr lang="en-IN" sz="2400" dirty="0" smtClean="0">
                <a:solidFill>
                  <a:schemeClr val="bg1"/>
                </a:solidFill>
                <a:latin typeface="Times New Roman" pitchFamily="18" charset="0"/>
                <a:cs typeface="Times New Roman" pitchFamily="18" charset="0"/>
              </a:rPr>
              <a:t>()</a:t>
            </a:r>
          </a:p>
          <a:p>
            <a:pPr marL="0" indent="0">
              <a:buFont typeface="Arial" pitchFamily="34" charset="0"/>
              <a:buNone/>
            </a:pPr>
            <a:r>
              <a:rPr lang="en-IN" sz="2400" dirty="0" smtClean="0">
                <a:solidFill>
                  <a:schemeClr val="bg1"/>
                </a:solidFill>
                <a:latin typeface="Times New Roman" pitchFamily="18" charset="0"/>
                <a:cs typeface="Times New Roman" pitchFamily="18" charset="0"/>
              </a:rPr>
              <a:t>X = </a:t>
            </a:r>
            <a:r>
              <a:rPr lang="en-IN" sz="2400" dirty="0" err="1" smtClean="0">
                <a:solidFill>
                  <a:schemeClr val="bg1"/>
                </a:solidFill>
                <a:latin typeface="Times New Roman" pitchFamily="18" charset="0"/>
                <a:cs typeface="Times New Roman" pitchFamily="18" charset="0"/>
              </a:rPr>
              <a:t>df.drop</a:t>
            </a:r>
            <a:r>
              <a:rPr lang="en-IN" sz="2400" dirty="0" smtClean="0">
                <a:solidFill>
                  <a:schemeClr val="bg1"/>
                </a:solidFill>
                <a:latin typeface="Times New Roman" pitchFamily="18" charset="0"/>
                <a:cs typeface="Times New Roman" pitchFamily="18" charset="0"/>
              </a:rPr>
              <a:t>(columns=['</a:t>
            </a:r>
            <a:r>
              <a:rPr lang="en-IN" sz="2400" dirty="0" err="1" smtClean="0">
                <a:solidFill>
                  <a:schemeClr val="bg1"/>
                </a:solidFill>
                <a:latin typeface="Times New Roman" pitchFamily="18" charset="0"/>
                <a:cs typeface="Times New Roman" pitchFamily="18" charset="0"/>
              </a:rPr>
              <a:t>lifeExp</a:t>
            </a:r>
            <a:r>
              <a:rPr lang="en-IN" sz="2400" dirty="0" smtClean="0">
                <a:solidFill>
                  <a:schemeClr val="bg1"/>
                </a:solidFill>
                <a:latin typeface="Times New Roman" pitchFamily="18" charset="0"/>
                <a:cs typeface="Times New Roman" pitchFamily="18" charset="0"/>
              </a:rPr>
              <a:t>', '</a:t>
            </a:r>
            <a:r>
              <a:rPr lang="en-IN" sz="2400" dirty="0" err="1" smtClean="0">
                <a:solidFill>
                  <a:schemeClr val="bg1"/>
                </a:solidFill>
                <a:latin typeface="Times New Roman" pitchFamily="18" charset="0"/>
                <a:cs typeface="Times New Roman" pitchFamily="18" charset="0"/>
              </a:rPr>
              <a:t>iso_num</a:t>
            </a:r>
            <a:r>
              <a:rPr lang="en-IN" sz="2400" dirty="0" smtClean="0">
                <a:solidFill>
                  <a:schemeClr val="bg1"/>
                </a:solidFill>
                <a:latin typeface="Times New Roman" pitchFamily="18" charset="0"/>
                <a:cs typeface="Times New Roman" pitchFamily="18" charset="0"/>
              </a:rPr>
              <a:t>'])</a:t>
            </a:r>
          </a:p>
          <a:p>
            <a:pPr marL="0" indent="0">
              <a:buFont typeface="Arial" pitchFamily="34" charset="0"/>
              <a:buNone/>
            </a:pPr>
            <a:r>
              <a:rPr lang="en-IN" sz="2400" dirty="0" smtClean="0">
                <a:solidFill>
                  <a:schemeClr val="bg1"/>
                </a:solidFill>
                <a:latin typeface="Times New Roman" pitchFamily="18" charset="0"/>
                <a:cs typeface="Times New Roman" pitchFamily="18" charset="0"/>
              </a:rPr>
              <a:t>X = </a:t>
            </a:r>
            <a:r>
              <a:rPr lang="en-IN" sz="2400" dirty="0" err="1" smtClean="0">
                <a:solidFill>
                  <a:schemeClr val="bg1"/>
                </a:solidFill>
                <a:latin typeface="Times New Roman" pitchFamily="18" charset="0"/>
                <a:cs typeface="Times New Roman" pitchFamily="18" charset="0"/>
              </a:rPr>
              <a:t>pd.get_dummies</a:t>
            </a:r>
            <a:r>
              <a:rPr lang="en-IN" sz="2400" dirty="0" smtClean="0">
                <a:solidFill>
                  <a:schemeClr val="bg1"/>
                </a:solidFill>
                <a:latin typeface="Times New Roman" pitchFamily="18" charset="0"/>
                <a:cs typeface="Times New Roman" pitchFamily="18" charset="0"/>
              </a:rPr>
              <a:t>(X, columns=['country', 'continent', '</a:t>
            </a:r>
            <a:r>
              <a:rPr lang="en-IN" sz="2400" dirty="0" err="1" smtClean="0">
                <a:solidFill>
                  <a:schemeClr val="bg1"/>
                </a:solidFill>
                <a:latin typeface="Times New Roman" pitchFamily="18" charset="0"/>
                <a:cs typeface="Times New Roman" pitchFamily="18" charset="0"/>
              </a:rPr>
              <a:t>iso_alpha</a:t>
            </a:r>
            <a:r>
              <a:rPr lang="en-IN" sz="2400" dirty="0" smtClean="0">
                <a:solidFill>
                  <a:schemeClr val="bg1"/>
                </a:solidFill>
                <a:latin typeface="Times New Roman" pitchFamily="18" charset="0"/>
                <a:cs typeface="Times New Roman" pitchFamily="18" charset="0"/>
              </a:rPr>
              <a:t>'])</a:t>
            </a:r>
          </a:p>
          <a:p>
            <a:pPr marL="0" indent="0">
              <a:buFont typeface="Arial" pitchFamily="34" charset="0"/>
              <a:buNone/>
            </a:pPr>
            <a:r>
              <a:rPr lang="en-IN" sz="2400" dirty="0" smtClean="0">
                <a:solidFill>
                  <a:schemeClr val="bg1"/>
                </a:solidFill>
                <a:latin typeface="Times New Roman" pitchFamily="18" charset="0"/>
                <a:cs typeface="Times New Roman" pitchFamily="18" charset="0"/>
              </a:rPr>
              <a:t>y = </a:t>
            </a:r>
            <a:r>
              <a:rPr lang="en-IN" sz="2400" dirty="0" err="1" smtClean="0">
                <a:solidFill>
                  <a:schemeClr val="bg1"/>
                </a:solidFill>
                <a:latin typeface="Times New Roman" pitchFamily="18" charset="0"/>
                <a:cs typeface="Times New Roman" pitchFamily="18" charset="0"/>
              </a:rPr>
              <a:t>df</a:t>
            </a:r>
            <a:r>
              <a:rPr lang="en-IN" sz="2400" dirty="0" smtClean="0">
                <a:solidFill>
                  <a:schemeClr val="bg1"/>
                </a:solidFill>
                <a:latin typeface="Times New Roman" pitchFamily="18" charset="0"/>
                <a:cs typeface="Times New Roman" pitchFamily="18" charset="0"/>
              </a:rPr>
              <a:t>['</a:t>
            </a:r>
            <a:r>
              <a:rPr lang="en-IN" sz="2400" dirty="0" err="1" smtClean="0">
                <a:solidFill>
                  <a:schemeClr val="bg1"/>
                </a:solidFill>
                <a:latin typeface="Times New Roman" pitchFamily="18" charset="0"/>
                <a:cs typeface="Times New Roman" pitchFamily="18" charset="0"/>
              </a:rPr>
              <a:t>lifeExp</a:t>
            </a:r>
            <a:r>
              <a:rPr lang="en-IN" sz="2400" dirty="0" smtClean="0">
                <a:solidFill>
                  <a:schemeClr val="bg1"/>
                </a:solidFill>
                <a:latin typeface="Times New Roman" pitchFamily="18" charset="0"/>
                <a:cs typeface="Times New Roman" pitchFamily="18" charset="0"/>
              </a:rPr>
              <a:t>']</a:t>
            </a:r>
          </a:p>
          <a:p>
            <a:pPr marL="0" indent="0">
              <a:buFont typeface="Arial" pitchFamily="34" charset="0"/>
              <a:buNone/>
            </a:pPr>
            <a:endParaRPr lang="en-IN" sz="2400" dirty="0" smtClean="0">
              <a:solidFill>
                <a:schemeClr val="bg1"/>
              </a:solidFill>
              <a:latin typeface="Times New Roman" pitchFamily="18" charset="0"/>
              <a:cs typeface="Times New Roman" pitchFamily="18" charset="0"/>
            </a:endParaRPr>
          </a:p>
          <a:p>
            <a:pPr marL="0" indent="0">
              <a:buFont typeface="Arial" pitchFamily="34" charset="0"/>
              <a:buNone/>
            </a:pPr>
            <a:r>
              <a:rPr lang="en-IN" sz="2400" dirty="0" smtClean="0">
                <a:solidFill>
                  <a:schemeClr val="bg1"/>
                </a:solidFill>
                <a:latin typeface="Times New Roman" pitchFamily="18" charset="0"/>
                <a:cs typeface="Times New Roman" pitchFamily="18" charset="0"/>
              </a:rPr>
              <a:t># Train model to predict life expectancy</a:t>
            </a:r>
          </a:p>
          <a:p>
            <a:pPr marL="0" indent="0">
              <a:buFont typeface="Arial" pitchFamily="34" charset="0"/>
              <a:buNone/>
            </a:pPr>
            <a:r>
              <a:rPr lang="en-IN" sz="2400" dirty="0" smtClean="0">
                <a:solidFill>
                  <a:schemeClr val="bg1"/>
                </a:solidFill>
                <a:latin typeface="Times New Roman" pitchFamily="18" charset="0"/>
                <a:cs typeface="Times New Roman" pitchFamily="18" charset="0"/>
              </a:rPr>
              <a:t>model = </a:t>
            </a:r>
            <a:r>
              <a:rPr lang="en-IN" sz="2400" dirty="0" err="1" smtClean="0">
                <a:solidFill>
                  <a:schemeClr val="bg1"/>
                </a:solidFill>
                <a:latin typeface="Times New Roman" pitchFamily="18" charset="0"/>
                <a:cs typeface="Times New Roman" pitchFamily="18" charset="0"/>
              </a:rPr>
              <a:t>LassoCV</a:t>
            </a:r>
            <a:r>
              <a:rPr lang="en-IN" sz="2400" dirty="0" smtClean="0">
                <a:solidFill>
                  <a:schemeClr val="bg1"/>
                </a:solidFill>
                <a:latin typeface="Times New Roman" pitchFamily="18" charset="0"/>
                <a:cs typeface="Times New Roman" pitchFamily="18" charset="0"/>
              </a:rPr>
              <a:t>(cv=N_FOLD, normalize=True)</a:t>
            </a:r>
          </a:p>
          <a:p>
            <a:pPr marL="0" indent="0">
              <a:buFont typeface="Arial" pitchFamily="34" charset="0"/>
              <a:buNone/>
            </a:pPr>
            <a:r>
              <a:rPr lang="en-IN" sz="2400" dirty="0" err="1" smtClean="0">
                <a:solidFill>
                  <a:schemeClr val="bg1"/>
                </a:solidFill>
                <a:latin typeface="Times New Roman" pitchFamily="18" charset="0"/>
                <a:cs typeface="Times New Roman" pitchFamily="18" charset="0"/>
              </a:rPr>
              <a:t>model.fit</a:t>
            </a:r>
            <a:r>
              <a:rPr lang="en-IN" sz="2400" dirty="0" smtClean="0">
                <a:solidFill>
                  <a:schemeClr val="bg1"/>
                </a:solidFill>
                <a:latin typeface="Times New Roman" pitchFamily="18" charset="0"/>
                <a:cs typeface="Times New Roman" pitchFamily="18" charset="0"/>
              </a:rPr>
              <a:t>(X, y)</a:t>
            </a:r>
          </a:p>
          <a:p>
            <a:pPr marL="0" indent="0">
              <a:buFont typeface="Arial" pitchFamily="34" charset="0"/>
              <a:buNone/>
            </a:pPr>
            <a:r>
              <a:rPr lang="en-IN" sz="2400" dirty="0" err="1" smtClean="0">
                <a:solidFill>
                  <a:schemeClr val="bg1"/>
                </a:solidFill>
                <a:latin typeface="Times New Roman" pitchFamily="18" charset="0"/>
                <a:cs typeface="Times New Roman" pitchFamily="18" charset="0"/>
              </a:rPr>
              <a:t>mean_alphas</a:t>
            </a:r>
            <a:r>
              <a:rPr lang="en-IN" sz="2400" dirty="0" smtClean="0">
                <a:solidFill>
                  <a:schemeClr val="bg1"/>
                </a:solidFill>
                <a:latin typeface="Times New Roman" pitchFamily="18" charset="0"/>
                <a:cs typeface="Times New Roman" pitchFamily="18" charset="0"/>
              </a:rPr>
              <a:t> = </a:t>
            </a:r>
            <a:r>
              <a:rPr lang="en-IN" sz="2400" dirty="0" err="1" smtClean="0">
                <a:solidFill>
                  <a:schemeClr val="bg1"/>
                </a:solidFill>
                <a:latin typeface="Times New Roman" pitchFamily="18" charset="0"/>
                <a:cs typeface="Times New Roman" pitchFamily="18" charset="0"/>
              </a:rPr>
              <a:t>model.mse_path_.mean</a:t>
            </a:r>
            <a:r>
              <a:rPr lang="en-IN" sz="2400" dirty="0" smtClean="0">
                <a:solidFill>
                  <a:schemeClr val="bg1"/>
                </a:solidFill>
                <a:latin typeface="Times New Roman" pitchFamily="18" charset="0"/>
                <a:cs typeface="Times New Roman" pitchFamily="18" charset="0"/>
              </a:rPr>
              <a:t>(axis=-1)</a:t>
            </a:r>
            <a:endParaRPr lang="en-IN" sz="24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881847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Content Placeholder 2"/>
          <p:cNvSpPr txBox="1">
            <a:spLocks/>
          </p:cNvSpPr>
          <p:nvPr/>
        </p:nvSpPr>
        <p:spPr>
          <a:xfrm>
            <a:off x="457200" y="188640"/>
            <a:ext cx="17526000" cy="10098360"/>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2000" dirty="0" smtClean="0">
                <a:solidFill>
                  <a:schemeClr val="bg1"/>
                </a:solidFill>
                <a:latin typeface="Times New Roman" pitchFamily="18" charset="0"/>
                <a:cs typeface="Times New Roman" pitchFamily="18" charset="0"/>
              </a:rPr>
              <a:t>fig = </a:t>
            </a:r>
            <a:r>
              <a:rPr lang="en-IN" sz="2000" dirty="0" err="1" smtClean="0">
                <a:solidFill>
                  <a:schemeClr val="bg1"/>
                </a:solidFill>
                <a:latin typeface="Times New Roman" pitchFamily="18" charset="0"/>
                <a:cs typeface="Times New Roman" pitchFamily="18" charset="0"/>
              </a:rPr>
              <a:t>go.Figure</a:t>
            </a:r>
            <a:r>
              <a:rPr lang="en-IN" sz="2000" dirty="0" smtClean="0">
                <a:solidFill>
                  <a:schemeClr val="bg1"/>
                </a:solidFill>
                <a:latin typeface="Times New Roman" pitchFamily="18" charset="0"/>
                <a:cs typeface="Times New Roman" pitchFamily="18" charset="0"/>
              </a:rPr>
              <a:t>([</a:t>
            </a:r>
          </a:p>
          <a:p>
            <a:r>
              <a:rPr lang="en-IN" sz="2000" dirty="0" smtClean="0">
                <a:solidFill>
                  <a:schemeClr val="bg1"/>
                </a:solidFill>
                <a:latin typeface="Times New Roman" pitchFamily="18" charset="0"/>
                <a:cs typeface="Times New Roman" pitchFamily="18" charset="0"/>
              </a:rPr>
              <a:t>    </a:t>
            </a:r>
            <a:r>
              <a:rPr lang="en-IN" sz="2000" dirty="0" err="1" smtClean="0">
                <a:solidFill>
                  <a:schemeClr val="bg1"/>
                </a:solidFill>
                <a:latin typeface="Times New Roman" pitchFamily="18" charset="0"/>
                <a:cs typeface="Times New Roman" pitchFamily="18" charset="0"/>
              </a:rPr>
              <a:t>go.Scatter</a:t>
            </a:r>
            <a:r>
              <a:rPr lang="en-IN" sz="2000" dirty="0" smtClean="0">
                <a:solidFill>
                  <a:schemeClr val="bg1"/>
                </a:solidFill>
                <a:latin typeface="Times New Roman" pitchFamily="18" charset="0"/>
                <a:cs typeface="Times New Roman" pitchFamily="18" charset="0"/>
              </a:rPr>
              <a:t>(</a:t>
            </a:r>
          </a:p>
          <a:p>
            <a:r>
              <a:rPr lang="en-IN" sz="2000" dirty="0" smtClean="0">
                <a:solidFill>
                  <a:schemeClr val="bg1"/>
                </a:solidFill>
                <a:latin typeface="Times New Roman" pitchFamily="18" charset="0"/>
                <a:cs typeface="Times New Roman" pitchFamily="18" charset="0"/>
              </a:rPr>
              <a:t>        x=</a:t>
            </a:r>
            <a:r>
              <a:rPr lang="en-IN" sz="2000" dirty="0" err="1" smtClean="0">
                <a:solidFill>
                  <a:schemeClr val="bg1"/>
                </a:solidFill>
                <a:latin typeface="Times New Roman" pitchFamily="18" charset="0"/>
                <a:cs typeface="Times New Roman" pitchFamily="18" charset="0"/>
              </a:rPr>
              <a:t>model.alphas</a:t>
            </a:r>
            <a:r>
              <a:rPr lang="en-IN" sz="2000" dirty="0" smtClean="0">
                <a:solidFill>
                  <a:schemeClr val="bg1"/>
                </a:solidFill>
                <a:latin typeface="Times New Roman" pitchFamily="18" charset="0"/>
                <a:cs typeface="Times New Roman" pitchFamily="18" charset="0"/>
              </a:rPr>
              <a:t>_, y=</a:t>
            </a:r>
            <a:r>
              <a:rPr lang="en-IN" sz="2000" dirty="0" err="1" smtClean="0">
                <a:solidFill>
                  <a:schemeClr val="bg1"/>
                </a:solidFill>
                <a:latin typeface="Times New Roman" pitchFamily="18" charset="0"/>
                <a:cs typeface="Times New Roman" pitchFamily="18" charset="0"/>
              </a:rPr>
              <a:t>model.mse_path</a:t>
            </a:r>
            <a:r>
              <a:rPr lang="en-IN" sz="2000" dirty="0" smtClean="0">
                <a:solidFill>
                  <a:schemeClr val="bg1"/>
                </a:solidFill>
                <a:latin typeface="Times New Roman" pitchFamily="18" charset="0"/>
                <a:cs typeface="Times New Roman" pitchFamily="18" charset="0"/>
              </a:rPr>
              <a:t>_[:, i],</a:t>
            </a:r>
          </a:p>
          <a:p>
            <a:r>
              <a:rPr lang="en-IN" sz="2000" dirty="0" smtClean="0">
                <a:solidFill>
                  <a:schemeClr val="bg1"/>
                </a:solidFill>
                <a:latin typeface="Times New Roman" pitchFamily="18" charset="0"/>
                <a:cs typeface="Times New Roman" pitchFamily="18" charset="0"/>
              </a:rPr>
              <a:t>        name=</a:t>
            </a:r>
            <a:r>
              <a:rPr lang="en-IN" sz="2000" dirty="0" err="1" smtClean="0">
                <a:solidFill>
                  <a:schemeClr val="bg1"/>
                </a:solidFill>
                <a:latin typeface="Times New Roman" pitchFamily="18" charset="0"/>
                <a:cs typeface="Times New Roman" pitchFamily="18" charset="0"/>
              </a:rPr>
              <a:t>f"Fold</a:t>
            </a:r>
            <a:r>
              <a:rPr lang="en-IN" sz="2000" dirty="0" smtClean="0">
                <a:solidFill>
                  <a:schemeClr val="bg1"/>
                </a:solidFill>
                <a:latin typeface="Times New Roman" pitchFamily="18" charset="0"/>
                <a:cs typeface="Times New Roman" pitchFamily="18" charset="0"/>
              </a:rPr>
              <a:t>: {i+1}", opacity=.5, line=</a:t>
            </a:r>
            <a:r>
              <a:rPr lang="en-IN" sz="2000" dirty="0" err="1" smtClean="0">
                <a:solidFill>
                  <a:schemeClr val="bg1"/>
                </a:solidFill>
                <a:latin typeface="Times New Roman" pitchFamily="18" charset="0"/>
                <a:cs typeface="Times New Roman" pitchFamily="18" charset="0"/>
              </a:rPr>
              <a:t>dict</a:t>
            </a:r>
            <a:r>
              <a:rPr lang="en-IN" sz="2000" dirty="0" smtClean="0">
                <a:solidFill>
                  <a:schemeClr val="bg1"/>
                </a:solidFill>
                <a:latin typeface="Times New Roman" pitchFamily="18" charset="0"/>
                <a:cs typeface="Times New Roman" pitchFamily="18" charset="0"/>
              </a:rPr>
              <a:t>(dash='dash'),</a:t>
            </a:r>
          </a:p>
          <a:p>
            <a:r>
              <a:rPr lang="en-IN" sz="2000" dirty="0" smtClean="0">
                <a:solidFill>
                  <a:schemeClr val="bg1"/>
                </a:solidFill>
                <a:latin typeface="Times New Roman" pitchFamily="18" charset="0"/>
                <a:cs typeface="Times New Roman" pitchFamily="18" charset="0"/>
              </a:rPr>
              <a:t>        </a:t>
            </a:r>
            <a:r>
              <a:rPr lang="en-IN" sz="2000" dirty="0" err="1" smtClean="0">
                <a:solidFill>
                  <a:schemeClr val="bg1"/>
                </a:solidFill>
                <a:latin typeface="Times New Roman" pitchFamily="18" charset="0"/>
                <a:cs typeface="Times New Roman" pitchFamily="18" charset="0"/>
              </a:rPr>
              <a:t>hovertemplate</a:t>
            </a:r>
            <a:r>
              <a:rPr lang="en-IN" sz="2000" dirty="0" smtClean="0">
                <a:solidFill>
                  <a:schemeClr val="bg1"/>
                </a:solidFill>
                <a:latin typeface="Times New Roman" pitchFamily="18" charset="0"/>
                <a:cs typeface="Times New Roman" pitchFamily="18" charset="0"/>
              </a:rPr>
              <a:t>="alpha: %{x} &lt;</a:t>
            </a:r>
            <a:r>
              <a:rPr lang="en-IN" sz="2000" dirty="0" err="1" smtClean="0">
                <a:solidFill>
                  <a:schemeClr val="bg1"/>
                </a:solidFill>
                <a:latin typeface="Times New Roman" pitchFamily="18" charset="0"/>
                <a:cs typeface="Times New Roman" pitchFamily="18" charset="0"/>
              </a:rPr>
              <a:t>br</a:t>
            </a:r>
            <a:r>
              <a:rPr lang="en-IN" sz="2000" dirty="0" smtClean="0">
                <a:solidFill>
                  <a:schemeClr val="bg1"/>
                </a:solidFill>
                <a:latin typeface="Times New Roman" pitchFamily="18" charset="0"/>
                <a:cs typeface="Times New Roman" pitchFamily="18" charset="0"/>
              </a:rPr>
              <a:t>&gt;MSE: %{y}"</a:t>
            </a:r>
          </a:p>
          <a:p>
            <a:r>
              <a:rPr lang="en-IN" sz="2000" dirty="0" smtClean="0">
                <a:solidFill>
                  <a:schemeClr val="bg1"/>
                </a:solidFill>
                <a:latin typeface="Times New Roman" pitchFamily="18" charset="0"/>
                <a:cs typeface="Times New Roman" pitchFamily="18" charset="0"/>
              </a:rPr>
              <a:t>    )</a:t>
            </a:r>
          </a:p>
          <a:p>
            <a:r>
              <a:rPr lang="en-IN" sz="2000" dirty="0" smtClean="0">
                <a:solidFill>
                  <a:schemeClr val="bg1"/>
                </a:solidFill>
                <a:latin typeface="Times New Roman" pitchFamily="18" charset="0"/>
                <a:cs typeface="Times New Roman" pitchFamily="18" charset="0"/>
              </a:rPr>
              <a:t>    for i in range(N_FOLD)</a:t>
            </a:r>
          </a:p>
          <a:p>
            <a:r>
              <a:rPr lang="en-IN" sz="2000" dirty="0" smtClean="0">
                <a:solidFill>
                  <a:schemeClr val="bg1"/>
                </a:solidFill>
                <a:latin typeface="Times New Roman" pitchFamily="18" charset="0"/>
                <a:cs typeface="Times New Roman" pitchFamily="18" charset="0"/>
              </a:rPr>
              <a:t>])</a:t>
            </a:r>
          </a:p>
          <a:p>
            <a:r>
              <a:rPr lang="en-IN" sz="2000" dirty="0" err="1" smtClean="0">
                <a:solidFill>
                  <a:schemeClr val="bg1"/>
                </a:solidFill>
                <a:latin typeface="Times New Roman" pitchFamily="18" charset="0"/>
                <a:cs typeface="Times New Roman" pitchFamily="18" charset="0"/>
              </a:rPr>
              <a:t>fig.add_traces</a:t>
            </a:r>
            <a:r>
              <a:rPr lang="en-IN" sz="2000" dirty="0" smtClean="0">
                <a:solidFill>
                  <a:schemeClr val="bg1"/>
                </a:solidFill>
                <a:latin typeface="Times New Roman" pitchFamily="18" charset="0"/>
                <a:cs typeface="Times New Roman" pitchFamily="18" charset="0"/>
              </a:rPr>
              <a:t>(</a:t>
            </a:r>
            <a:r>
              <a:rPr lang="en-IN" sz="2000" dirty="0" err="1" smtClean="0">
                <a:solidFill>
                  <a:schemeClr val="bg1"/>
                </a:solidFill>
                <a:latin typeface="Times New Roman" pitchFamily="18" charset="0"/>
                <a:cs typeface="Times New Roman" pitchFamily="18" charset="0"/>
              </a:rPr>
              <a:t>go.Scatter</a:t>
            </a:r>
            <a:r>
              <a:rPr lang="en-IN" sz="2000" dirty="0" smtClean="0">
                <a:solidFill>
                  <a:schemeClr val="bg1"/>
                </a:solidFill>
                <a:latin typeface="Times New Roman" pitchFamily="18" charset="0"/>
                <a:cs typeface="Times New Roman" pitchFamily="18" charset="0"/>
              </a:rPr>
              <a:t>(</a:t>
            </a:r>
          </a:p>
          <a:p>
            <a:r>
              <a:rPr lang="en-IN" sz="2000" dirty="0" smtClean="0">
                <a:solidFill>
                  <a:schemeClr val="bg1"/>
                </a:solidFill>
                <a:latin typeface="Times New Roman" pitchFamily="18" charset="0"/>
                <a:cs typeface="Times New Roman" pitchFamily="18" charset="0"/>
              </a:rPr>
              <a:t>    x=</a:t>
            </a:r>
            <a:r>
              <a:rPr lang="en-IN" sz="2000" dirty="0" err="1" smtClean="0">
                <a:solidFill>
                  <a:schemeClr val="bg1"/>
                </a:solidFill>
                <a:latin typeface="Times New Roman" pitchFamily="18" charset="0"/>
                <a:cs typeface="Times New Roman" pitchFamily="18" charset="0"/>
              </a:rPr>
              <a:t>model.alphas</a:t>
            </a:r>
            <a:r>
              <a:rPr lang="en-IN" sz="2000" dirty="0" smtClean="0">
                <a:solidFill>
                  <a:schemeClr val="bg1"/>
                </a:solidFill>
                <a:latin typeface="Times New Roman" pitchFamily="18" charset="0"/>
                <a:cs typeface="Times New Roman" pitchFamily="18" charset="0"/>
              </a:rPr>
              <a:t>_, y=</a:t>
            </a:r>
            <a:r>
              <a:rPr lang="en-IN" sz="2000" dirty="0" err="1" smtClean="0">
                <a:solidFill>
                  <a:schemeClr val="bg1"/>
                </a:solidFill>
                <a:latin typeface="Times New Roman" pitchFamily="18" charset="0"/>
                <a:cs typeface="Times New Roman" pitchFamily="18" charset="0"/>
              </a:rPr>
              <a:t>mean_alphas</a:t>
            </a:r>
            <a:r>
              <a:rPr lang="en-IN" sz="2000" dirty="0" smtClean="0">
                <a:solidFill>
                  <a:schemeClr val="bg1"/>
                </a:solidFill>
                <a:latin typeface="Times New Roman" pitchFamily="18" charset="0"/>
                <a:cs typeface="Times New Roman" pitchFamily="18" charset="0"/>
              </a:rPr>
              <a:t>,</a:t>
            </a:r>
          </a:p>
          <a:p>
            <a:r>
              <a:rPr lang="en-IN" sz="2000" dirty="0" smtClean="0">
                <a:solidFill>
                  <a:schemeClr val="bg1"/>
                </a:solidFill>
                <a:latin typeface="Times New Roman" pitchFamily="18" charset="0"/>
                <a:cs typeface="Times New Roman" pitchFamily="18" charset="0"/>
              </a:rPr>
              <a:t>    name='Mean', line=</a:t>
            </a:r>
            <a:r>
              <a:rPr lang="en-IN" sz="2000" dirty="0" err="1" smtClean="0">
                <a:solidFill>
                  <a:schemeClr val="bg1"/>
                </a:solidFill>
                <a:latin typeface="Times New Roman" pitchFamily="18" charset="0"/>
                <a:cs typeface="Times New Roman" pitchFamily="18" charset="0"/>
              </a:rPr>
              <a:t>dict</a:t>
            </a:r>
            <a:r>
              <a:rPr lang="en-IN" sz="2000" dirty="0" smtClean="0">
                <a:solidFill>
                  <a:schemeClr val="bg1"/>
                </a:solidFill>
                <a:latin typeface="Times New Roman" pitchFamily="18" charset="0"/>
                <a:cs typeface="Times New Roman" pitchFamily="18" charset="0"/>
              </a:rPr>
              <a:t>(</a:t>
            </a:r>
            <a:r>
              <a:rPr lang="en-IN" sz="2000" dirty="0" err="1" smtClean="0">
                <a:solidFill>
                  <a:schemeClr val="bg1"/>
                </a:solidFill>
                <a:latin typeface="Times New Roman" pitchFamily="18" charset="0"/>
                <a:cs typeface="Times New Roman" pitchFamily="18" charset="0"/>
              </a:rPr>
              <a:t>color</a:t>
            </a:r>
            <a:r>
              <a:rPr lang="en-IN" sz="2000" dirty="0" smtClean="0">
                <a:solidFill>
                  <a:schemeClr val="bg1"/>
                </a:solidFill>
                <a:latin typeface="Times New Roman" pitchFamily="18" charset="0"/>
                <a:cs typeface="Times New Roman" pitchFamily="18" charset="0"/>
              </a:rPr>
              <a:t>='black', width=3),</a:t>
            </a:r>
          </a:p>
          <a:p>
            <a:r>
              <a:rPr lang="en-IN" sz="2000" dirty="0" smtClean="0">
                <a:solidFill>
                  <a:schemeClr val="bg1"/>
                </a:solidFill>
                <a:latin typeface="Times New Roman" pitchFamily="18" charset="0"/>
                <a:cs typeface="Times New Roman" pitchFamily="18" charset="0"/>
              </a:rPr>
              <a:t>    </a:t>
            </a:r>
            <a:r>
              <a:rPr lang="en-IN" sz="2000" dirty="0" err="1" smtClean="0">
                <a:solidFill>
                  <a:schemeClr val="bg1"/>
                </a:solidFill>
                <a:latin typeface="Times New Roman" pitchFamily="18" charset="0"/>
                <a:cs typeface="Times New Roman" pitchFamily="18" charset="0"/>
              </a:rPr>
              <a:t>hovertemplate</a:t>
            </a:r>
            <a:r>
              <a:rPr lang="en-IN" sz="2000" dirty="0" smtClean="0">
                <a:solidFill>
                  <a:schemeClr val="bg1"/>
                </a:solidFill>
                <a:latin typeface="Times New Roman" pitchFamily="18" charset="0"/>
                <a:cs typeface="Times New Roman" pitchFamily="18" charset="0"/>
              </a:rPr>
              <a:t>="alpha: %{x} &lt;</a:t>
            </a:r>
            <a:r>
              <a:rPr lang="en-IN" sz="2000" dirty="0" err="1" smtClean="0">
                <a:solidFill>
                  <a:schemeClr val="bg1"/>
                </a:solidFill>
                <a:latin typeface="Times New Roman" pitchFamily="18" charset="0"/>
                <a:cs typeface="Times New Roman" pitchFamily="18" charset="0"/>
              </a:rPr>
              <a:t>br</a:t>
            </a:r>
            <a:r>
              <a:rPr lang="en-IN" sz="2000" dirty="0" smtClean="0">
                <a:solidFill>
                  <a:schemeClr val="bg1"/>
                </a:solidFill>
                <a:latin typeface="Times New Roman" pitchFamily="18" charset="0"/>
                <a:cs typeface="Times New Roman" pitchFamily="18" charset="0"/>
              </a:rPr>
              <a:t>&gt;MSE: %{y}",</a:t>
            </a:r>
          </a:p>
          <a:p>
            <a:r>
              <a:rPr lang="en-IN" sz="2000" dirty="0" smtClean="0">
                <a:solidFill>
                  <a:schemeClr val="bg1"/>
                </a:solidFill>
                <a:latin typeface="Times New Roman" pitchFamily="18" charset="0"/>
                <a:cs typeface="Times New Roman" pitchFamily="18" charset="0"/>
              </a:rPr>
              <a:t>))</a:t>
            </a:r>
          </a:p>
          <a:p>
            <a:endParaRPr lang="en-IN" sz="2000" dirty="0" smtClean="0">
              <a:solidFill>
                <a:schemeClr val="bg1"/>
              </a:solidFill>
              <a:latin typeface="Times New Roman" pitchFamily="18" charset="0"/>
              <a:cs typeface="Times New Roman" pitchFamily="18" charset="0"/>
            </a:endParaRPr>
          </a:p>
          <a:p>
            <a:r>
              <a:rPr lang="en-IN" sz="2000" dirty="0" err="1" smtClean="0">
                <a:solidFill>
                  <a:schemeClr val="bg1"/>
                </a:solidFill>
                <a:latin typeface="Times New Roman" pitchFamily="18" charset="0"/>
                <a:cs typeface="Times New Roman" pitchFamily="18" charset="0"/>
              </a:rPr>
              <a:t>fig.add_shape</a:t>
            </a:r>
            <a:r>
              <a:rPr lang="en-IN" sz="2000" dirty="0" smtClean="0">
                <a:solidFill>
                  <a:schemeClr val="bg1"/>
                </a:solidFill>
                <a:latin typeface="Times New Roman" pitchFamily="18" charset="0"/>
                <a:cs typeface="Times New Roman" pitchFamily="18" charset="0"/>
              </a:rPr>
              <a:t>(</a:t>
            </a:r>
          </a:p>
          <a:p>
            <a:r>
              <a:rPr lang="en-IN" sz="2000" dirty="0" smtClean="0">
                <a:solidFill>
                  <a:schemeClr val="bg1"/>
                </a:solidFill>
                <a:latin typeface="Times New Roman" pitchFamily="18" charset="0"/>
                <a:cs typeface="Times New Roman" pitchFamily="18" charset="0"/>
              </a:rPr>
              <a:t>    type="line", line=</a:t>
            </a:r>
            <a:r>
              <a:rPr lang="en-IN" sz="2000" dirty="0" err="1" smtClean="0">
                <a:solidFill>
                  <a:schemeClr val="bg1"/>
                </a:solidFill>
                <a:latin typeface="Times New Roman" pitchFamily="18" charset="0"/>
                <a:cs typeface="Times New Roman" pitchFamily="18" charset="0"/>
              </a:rPr>
              <a:t>dict</a:t>
            </a:r>
            <a:r>
              <a:rPr lang="en-IN" sz="2000" dirty="0" smtClean="0">
                <a:solidFill>
                  <a:schemeClr val="bg1"/>
                </a:solidFill>
                <a:latin typeface="Times New Roman" pitchFamily="18" charset="0"/>
                <a:cs typeface="Times New Roman" pitchFamily="18" charset="0"/>
              </a:rPr>
              <a:t>(dash='dash'),</a:t>
            </a:r>
          </a:p>
          <a:p>
            <a:r>
              <a:rPr lang="en-IN" sz="2000" dirty="0" smtClean="0">
                <a:solidFill>
                  <a:schemeClr val="bg1"/>
                </a:solidFill>
                <a:latin typeface="Times New Roman" pitchFamily="18" charset="0"/>
                <a:cs typeface="Times New Roman" pitchFamily="18" charset="0"/>
              </a:rPr>
              <a:t>    x0=</a:t>
            </a:r>
            <a:r>
              <a:rPr lang="en-IN" sz="2000" dirty="0" err="1" smtClean="0">
                <a:solidFill>
                  <a:schemeClr val="bg1"/>
                </a:solidFill>
                <a:latin typeface="Times New Roman" pitchFamily="18" charset="0"/>
                <a:cs typeface="Times New Roman" pitchFamily="18" charset="0"/>
              </a:rPr>
              <a:t>model.alpha</a:t>
            </a:r>
            <a:r>
              <a:rPr lang="en-IN" sz="2000" dirty="0" smtClean="0">
                <a:solidFill>
                  <a:schemeClr val="bg1"/>
                </a:solidFill>
                <a:latin typeface="Times New Roman" pitchFamily="18" charset="0"/>
                <a:cs typeface="Times New Roman" pitchFamily="18" charset="0"/>
              </a:rPr>
              <a:t>_, y0=0,</a:t>
            </a:r>
          </a:p>
          <a:p>
            <a:r>
              <a:rPr lang="en-IN" sz="2000" dirty="0" smtClean="0">
                <a:solidFill>
                  <a:schemeClr val="bg1"/>
                </a:solidFill>
                <a:latin typeface="Times New Roman" pitchFamily="18" charset="0"/>
                <a:cs typeface="Times New Roman" pitchFamily="18" charset="0"/>
              </a:rPr>
              <a:t>    x1=</a:t>
            </a:r>
            <a:r>
              <a:rPr lang="en-IN" sz="2000" dirty="0" err="1" smtClean="0">
                <a:solidFill>
                  <a:schemeClr val="bg1"/>
                </a:solidFill>
                <a:latin typeface="Times New Roman" pitchFamily="18" charset="0"/>
                <a:cs typeface="Times New Roman" pitchFamily="18" charset="0"/>
              </a:rPr>
              <a:t>model.alpha</a:t>
            </a:r>
            <a:r>
              <a:rPr lang="en-IN" sz="2000" dirty="0" smtClean="0">
                <a:solidFill>
                  <a:schemeClr val="bg1"/>
                </a:solidFill>
                <a:latin typeface="Times New Roman" pitchFamily="18" charset="0"/>
                <a:cs typeface="Times New Roman" pitchFamily="18" charset="0"/>
              </a:rPr>
              <a:t>_, y1=1,</a:t>
            </a:r>
          </a:p>
          <a:p>
            <a:r>
              <a:rPr lang="en-IN" sz="2000" dirty="0" smtClean="0">
                <a:solidFill>
                  <a:schemeClr val="bg1"/>
                </a:solidFill>
                <a:latin typeface="Times New Roman" pitchFamily="18" charset="0"/>
                <a:cs typeface="Times New Roman" pitchFamily="18" charset="0"/>
              </a:rPr>
              <a:t>    </a:t>
            </a:r>
            <a:r>
              <a:rPr lang="en-IN" sz="2000" dirty="0" err="1" smtClean="0">
                <a:solidFill>
                  <a:schemeClr val="bg1"/>
                </a:solidFill>
                <a:latin typeface="Times New Roman" pitchFamily="18" charset="0"/>
                <a:cs typeface="Times New Roman" pitchFamily="18" charset="0"/>
              </a:rPr>
              <a:t>yref</a:t>
            </a:r>
            <a:r>
              <a:rPr lang="en-IN" sz="2000" dirty="0" smtClean="0">
                <a:solidFill>
                  <a:schemeClr val="bg1"/>
                </a:solidFill>
                <a:latin typeface="Times New Roman" pitchFamily="18" charset="0"/>
                <a:cs typeface="Times New Roman" pitchFamily="18" charset="0"/>
              </a:rPr>
              <a:t>='paper'</a:t>
            </a:r>
          </a:p>
          <a:p>
            <a:r>
              <a:rPr lang="en-IN" sz="2000" dirty="0" smtClean="0">
                <a:solidFill>
                  <a:schemeClr val="bg1"/>
                </a:solidFill>
                <a:latin typeface="Times New Roman" pitchFamily="18" charset="0"/>
                <a:cs typeface="Times New Roman" pitchFamily="18" charset="0"/>
              </a:rPr>
              <a:t>)</a:t>
            </a:r>
          </a:p>
          <a:p>
            <a:endParaRPr lang="en-IN" sz="2000" dirty="0" smtClean="0">
              <a:solidFill>
                <a:schemeClr val="bg1"/>
              </a:solidFill>
              <a:latin typeface="Times New Roman" pitchFamily="18" charset="0"/>
              <a:cs typeface="Times New Roman" pitchFamily="18" charset="0"/>
            </a:endParaRPr>
          </a:p>
          <a:p>
            <a:r>
              <a:rPr lang="en-IN" sz="2000" dirty="0" err="1" smtClean="0">
                <a:solidFill>
                  <a:schemeClr val="bg1"/>
                </a:solidFill>
                <a:latin typeface="Times New Roman" pitchFamily="18" charset="0"/>
                <a:cs typeface="Times New Roman" pitchFamily="18" charset="0"/>
              </a:rPr>
              <a:t>fig.update_layout</a:t>
            </a:r>
            <a:r>
              <a:rPr lang="en-IN" sz="2000" dirty="0" smtClean="0">
                <a:solidFill>
                  <a:schemeClr val="bg1"/>
                </a:solidFill>
                <a:latin typeface="Times New Roman" pitchFamily="18" charset="0"/>
                <a:cs typeface="Times New Roman" pitchFamily="18" charset="0"/>
              </a:rPr>
              <a:t>(</a:t>
            </a:r>
          </a:p>
          <a:p>
            <a:r>
              <a:rPr lang="en-IN" sz="2000" dirty="0" smtClean="0">
                <a:solidFill>
                  <a:schemeClr val="bg1"/>
                </a:solidFill>
                <a:latin typeface="Times New Roman" pitchFamily="18" charset="0"/>
                <a:cs typeface="Times New Roman" pitchFamily="18" charset="0"/>
              </a:rPr>
              <a:t>    </a:t>
            </a:r>
            <a:r>
              <a:rPr lang="en-IN" sz="2000" dirty="0" err="1" smtClean="0">
                <a:solidFill>
                  <a:schemeClr val="bg1"/>
                </a:solidFill>
                <a:latin typeface="Times New Roman" pitchFamily="18" charset="0"/>
                <a:cs typeface="Times New Roman" pitchFamily="18" charset="0"/>
              </a:rPr>
              <a:t>xaxis_title</a:t>
            </a:r>
            <a:r>
              <a:rPr lang="en-IN" sz="2000" dirty="0" smtClean="0">
                <a:solidFill>
                  <a:schemeClr val="bg1"/>
                </a:solidFill>
                <a:latin typeface="Times New Roman" pitchFamily="18" charset="0"/>
                <a:cs typeface="Times New Roman" pitchFamily="18" charset="0"/>
              </a:rPr>
              <a:t>='alpha',</a:t>
            </a:r>
          </a:p>
          <a:p>
            <a:r>
              <a:rPr lang="en-IN" sz="2000" dirty="0" smtClean="0">
                <a:solidFill>
                  <a:schemeClr val="bg1"/>
                </a:solidFill>
                <a:latin typeface="Times New Roman" pitchFamily="18" charset="0"/>
                <a:cs typeface="Times New Roman" pitchFamily="18" charset="0"/>
              </a:rPr>
              <a:t>    </a:t>
            </a:r>
            <a:r>
              <a:rPr lang="en-IN" sz="2000" dirty="0" err="1" smtClean="0">
                <a:solidFill>
                  <a:schemeClr val="bg1"/>
                </a:solidFill>
                <a:latin typeface="Times New Roman" pitchFamily="18" charset="0"/>
                <a:cs typeface="Times New Roman" pitchFamily="18" charset="0"/>
              </a:rPr>
              <a:t>xaxis_type</a:t>
            </a:r>
            <a:r>
              <a:rPr lang="en-IN" sz="2000" dirty="0" smtClean="0">
                <a:solidFill>
                  <a:schemeClr val="bg1"/>
                </a:solidFill>
                <a:latin typeface="Times New Roman" pitchFamily="18" charset="0"/>
                <a:cs typeface="Times New Roman" pitchFamily="18" charset="0"/>
              </a:rPr>
              <a:t>="log",</a:t>
            </a:r>
          </a:p>
          <a:p>
            <a:r>
              <a:rPr lang="en-IN" sz="2000" dirty="0" smtClean="0">
                <a:solidFill>
                  <a:schemeClr val="bg1"/>
                </a:solidFill>
                <a:latin typeface="Times New Roman" pitchFamily="18" charset="0"/>
                <a:cs typeface="Times New Roman" pitchFamily="18" charset="0"/>
              </a:rPr>
              <a:t>    </a:t>
            </a:r>
            <a:r>
              <a:rPr lang="en-IN" sz="2000" dirty="0" err="1" smtClean="0">
                <a:solidFill>
                  <a:schemeClr val="bg1"/>
                </a:solidFill>
                <a:latin typeface="Times New Roman" pitchFamily="18" charset="0"/>
                <a:cs typeface="Times New Roman" pitchFamily="18" charset="0"/>
              </a:rPr>
              <a:t>yaxis_title</a:t>
            </a:r>
            <a:r>
              <a:rPr lang="en-IN" sz="2000" dirty="0" smtClean="0">
                <a:solidFill>
                  <a:schemeClr val="bg1"/>
                </a:solidFill>
                <a:latin typeface="Times New Roman" pitchFamily="18" charset="0"/>
                <a:cs typeface="Times New Roman" pitchFamily="18" charset="0"/>
              </a:rPr>
              <a:t>="Mean Square Error (MSE)"</a:t>
            </a:r>
          </a:p>
          <a:p>
            <a:r>
              <a:rPr lang="en-IN" sz="2000" dirty="0" smtClean="0">
                <a:solidFill>
                  <a:schemeClr val="bg1"/>
                </a:solidFill>
                <a:latin typeface="Times New Roman" pitchFamily="18" charset="0"/>
                <a:cs typeface="Times New Roman" pitchFamily="18" charset="0"/>
              </a:rPr>
              <a:t>)</a:t>
            </a:r>
          </a:p>
          <a:p>
            <a:r>
              <a:rPr lang="en-IN" sz="2000" dirty="0" err="1" smtClean="0">
                <a:solidFill>
                  <a:schemeClr val="bg1"/>
                </a:solidFill>
                <a:latin typeface="Times New Roman" pitchFamily="18" charset="0"/>
                <a:cs typeface="Times New Roman" pitchFamily="18" charset="0"/>
              </a:rPr>
              <a:t>fig.show</a:t>
            </a:r>
            <a:r>
              <a:rPr lang="en-IN" sz="2000" dirty="0" smtClean="0">
                <a:solidFill>
                  <a:schemeClr val="bg1"/>
                </a:solidFill>
                <a:latin typeface="Times New Roman" pitchFamily="18" charset="0"/>
                <a:cs typeface="Times New Roman" pitchFamily="18" charset="0"/>
              </a:rPr>
              <a:t>()</a:t>
            </a:r>
            <a:endParaRPr lang="en-IN" sz="20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3134468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pic>
        <p:nvPicPr>
          <p:cNvPr id="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4086"/>
          <a:stretch/>
        </p:blipFill>
        <p:spPr bwMode="auto">
          <a:xfrm>
            <a:off x="2560320" y="1417638"/>
            <a:ext cx="14554200" cy="6088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487680" y="8191500"/>
            <a:ext cx="17830800" cy="1323439"/>
          </a:xfrm>
          <a:prstGeom prst="rect">
            <a:avLst/>
          </a:prstGeom>
          <a:noFill/>
        </p:spPr>
        <p:txBody>
          <a:bodyPr wrap="square" rtlCol="0">
            <a:spAutoFit/>
          </a:bodyPr>
          <a:lstStyle/>
          <a:p>
            <a:r>
              <a:rPr lang="en-IN" sz="4000" dirty="0">
                <a:solidFill>
                  <a:schemeClr val="bg1"/>
                </a:solidFill>
                <a:latin typeface="Times New Roman" pitchFamily="18" charset="0"/>
                <a:cs typeface="Times New Roman" pitchFamily="18" charset="0"/>
              </a:rPr>
              <a:t>Cross-validation is usually used in machine learning for improving model prediction when we don’t have enough data to apply other more efficient methods</a:t>
            </a:r>
          </a:p>
        </p:txBody>
      </p:sp>
      <p:sp>
        <p:nvSpPr>
          <p:cNvPr id="8" name="Title 1"/>
          <p:cNvSpPr txBox="1">
            <a:spLocks/>
          </p:cNvSpPr>
          <p:nvPr/>
        </p:nvSpPr>
        <p:spPr>
          <a:xfrm>
            <a:off x="457200" y="274638"/>
            <a:ext cx="172212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4300" b="1" u="sng" dirty="0" smtClean="0">
                <a:solidFill>
                  <a:schemeClr val="bg1"/>
                </a:solidFill>
                <a:latin typeface="Times New Roman" pitchFamily="18" charset="0"/>
                <a:cs typeface="Times New Roman" pitchFamily="18" charset="0"/>
              </a:rPr>
              <a:t>Visualize regularization across cross-validation folds</a:t>
            </a:r>
            <a:endParaRPr lang="en-IN" sz="4300" b="1" u="sng"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2691353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2974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err="1" smtClean="0">
                <a:solidFill>
                  <a:schemeClr val="bg1"/>
                </a:solidFill>
                <a:latin typeface="Times New Roman" pitchFamily="18" charset="0"/>
                <a:cs typeface="Times New Roman" pitchFamily="18" charset="0"/>
              </a:rPr>
              <a:t>kNN</a:t>
            </a:r>
            <a:r>
              <a:rPr lang="en-IN" sz="8000" b="1" u="sng" dirty="0" smtClean="0">
                <a:solidFill>
                  <a:schemeClr val="bg1"/>
                </a:solidFill>
                <a:latin typeface="Times New Roman" pitchFamily="18" charset="0"/>
                <a:cs typeface="Times New Roman" pitchFamily="18" charset="0"/>
              </a:rPr>
              <a:t> Classification</a:t>
            </a:r>
            <a:br>
              <a:rPr lang="en-IN" sz="8000" b="1" u="sng" dirty="0" smtClean="0">
                <a:solidFill>
                  <a:schemeClr val="bg1"/>
                </a:solidFill>
                <a:latin typeface="Times New Roman" pitchFamily="18" charset="0"/>
                <a:cs typeface="Times New Roman" pitchFamily="18" charset="0"/>
              </a:rPr>
            </a:br>
            <a:endParaRPr lang="en-IN" sz="8000" b="1" u="sng" dirty="0">
              <a:solidFill>
                <a:schemeClr val="bg1"/>
              </a:solidFill>
              <a:latin typeface="Times New Roman" pitchFamily="18" charset="0"/>
              <a:cs typeface="Times New Roman" pitchFamily="18" charset="0"/>
            </a:endParaRPr>
          </a:p>
        </p:txBody>
      </p:sp>
      <p:sp>
        <p:nvSpPr>
          <p:cNvPr id="6" name="Content Placeholder 2"/>
          <p:cNvSpPr txBox="1">
            <a:spLocks/>
          </p:cNvSpPr>
          <p:nvPr/>
        </p:nvSpPr>
        <p:spPr>
          <a:xfrm>
            <a:off x="457200" y="1600200"/>
            <a:ext cx="17830800" cy="86868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8000" dirty="0" smtClean="0">
                <a:solidFill>
                  <a:schemeClr val="bg1"/>
                </a:solidFill>
                <a:latin typeface="Times New Roman" pitchFamily="18" charset="0"/>
                <a:cs typeface="Times New Roman" pitchFamily="18" charset="0"/>
              </a:rPr>
              <a:t>We will train a k-Nearest </a:t>
            </a:r>
            <a:r>
              <a:rPr lang="en-IN" sz="8000" dirty="0" err="1" smtClean="0">
                <a:solidFill>
                  <a:schemeClr val="bg1"/>
                </a:solidFill>
                <a:latin typeface="Times New Roman" pitchFamily="18" charset="0"/>
                <a:cs typeface="Times New Roman" pitchFamily="18" charset="0"/>
              </a:rPr>
              <a:t>Neighbors</a:t>
            </a:r>
            <a:r>
              <a:rPr lang="en-IN" sz="8000" dirty="0" smtClean="0">
                <a:solidFill>
                  <a:schemeClr val="bg1"/>
                </a:solidFill>
                <a:latin typeface="Times New Roman" pitchFamily="18" charset="0"/>
                <a:cs typeface="Times New Roman" pitchFamily="18" charset="0"/>
              </a:rPr>
              <a:t> (</a:t>
            </a:r>
            <a:r>
              <a:rPr lang="en-IN" sz="8000" dirty="0" err="1" smtClean="0">
                <a:solidFill>
                  <a:schemeClr val="bg1"/>
                </a:solidFill>
                <a:latin typeface="Times New Roman" pitchFamily="18" charset="0"/>
                <a:cs typeface="Times New Roman" pitchFamily="18" charset="0"/>
              </a:rPr>
              <a:t>kNN</a:t>
            </a:r>
            <a:r>
              <a:rPr lang="en-IN" sz="8000" dirty="0" smtClean="0">
                <a:solidFill>
                  <a:schemeClr val="bg1"/>
                </a:solidFill>
                <a:latin typeface="Times New Roman" pitchFamily="18" charset="0"/>
                <a:cs typeface="Times New Roman" pitchFamily="18" charset="0"/>
              </a:rPr>
              <a:t>) classifier. First, the model records the label of each training sample. Then, whenever we give it a new sample, it will look at the k closest samples from the training set to find the most common label, and assign it to our new sample.</a:t>
            </a:r>
            <a:endParaRPr lang="en-IN" sz="80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291108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Content Placeholder 2"/>
          <p:cNvSpPr txBox="1">
            <a:spLocks/>
          </p:cNvSpPr>
          <p:nvPr/>
        </p:nvSpPr>
        <p:spPr>
          <a:xfrm>
            <a:off x="457200" y="116632"/>
            <a:ext cx="17830800" cy="10170368"/>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1800" dirty="0">
                <a:solidFill>
                  <a:schemeClr val="bg1"/>
                </a:solidFill>
                <a:latin typeface="Times New Roman" pitchFamily="18" charset="0"/>
                <a:cs typeface="Times New Roman" pitchFamily="18" charset="0"/>
              </a:rPr>
              <a:t>import </a:t>
            </a:r>
            <a:r>
              <a:rPr lang="en-IN" sz="1800" dirty="0" err="1">
                <a:solidFill>
                  <a:schemeClr val="bg1"/>
                </a:solidFill>
                <a:latin typeface="Times New Roman" pitchFamily="18" charset="0"/>
                <a:cs typeface="Times New Roman" pitchFamily="18" charset="0"/>
              </a:rPr>
              <a:t>plotly.express</a:t>
            </a:r>
            <a:r>
              <a:rPr lang="en-IN" sz="1800" dirty="0">
                <a:solidFill>
                  <a:schemeClr val="bg1"/>
                </a:solidFill>
                <a:latin typeface="Times New Roman" pitchFamily="18" charset="0"/>
                <a:cs typeface="Times New Roman" pitchFamily="18" charset="0"/>
              </a:rPr>
              <a:t> as </a:t>
            </a:r>
            <a:r>
              <a:rPr lang="en-IN" sz="1800" dirty="0" err="1">
                <a:solidFill>
                  <a:schemeClr val="bg1"/>
                </a:solidFill>
                <a:latin typeface="Times New Roman" pitchFamily="18" charset="0"/>
                <a:cs typeface="Times New Roman" pitchFamily="18" charset="0"/>
              </a:rPr>
              <a:t>px</a:t>
            </a:r>
            <a:endParaRPr lang="en-IN" sz="1800" dirty="0">
              <a:solidFill>
                <a:schemeClr val="bg1"/>
              </a:solidFill>
              <a:latin typeface="Times New Roman" pitchFamily="18" charset="0"/>
              <a:cs typeface="Times New Roman" pitchFamily="18" charset="0"/>
            </a:endParaRPr>
          </a:p>
          <a:p>
            <a:r>
              <a:rPr lang="en-IN" sz="1800" dirty="0">
                <a:solidFill>
                  <a:schemeClr val="bg1"/>
                </a:solidFill>
                <a:latin typeface="Times New Roman" pitchFamily="18" charset="0"/>
                <a:cs typeface="Times New Roman" pitchFamily="18" charset="0"/>
              </a:rPr>
              <a:t>import </a:t>
            </a:r>
            <a:r>
              <a:rPr lang="en-IN" sz="1800" dirty="0" err="1">
                <a:solidFill>
                  <a:schemeClr val="bg1"/>
                </a:solidFill>
                <a:latin typeface="Times New Roman" pitchFamily="18" charset="0"/>
                <a:cs typeface="Times New Roman" pitchFamily="18" charset="0"/>
              </a:rPr>
              <a:t>plotly.graph_objects</a:t>
            </a:r>
            <a:r>
              <a:rPr lang="en-IN" sz="1800" dirty="0">
                <a:solidFill>
                  <a:schemeClr val="bg1"/>
                </a:solidFill>
                <a:latin typeface="Times New Roman" pitchFamily="18" charset="0"/>
                <a:cs typeface="Times New Roman" pitchFamily="18" charset="0"/>
              </a:rPr>
              <a:t> as go</a:t>
            </a:r>
          </a:p>
          <a:p>
            <a:r>
              <a:rPr lang="en-IN" sz="1800" dirty="0">
                <a:solidFill>
                  <a:schemeClr val="bg1"/>
                </a:solidFill>
                <a:latin typeface="Times New Roman" pitchFamily="18" charset="0"/>
                <a:cs typeface="Times New Roman" pitchFamily="18" charset="0"/>
              </a:rPr>
              <a:t>import </a:t>
            </a:r>
            <a:r>
              <a:rPr lang="en-IN" sz="1800" dirty="0" err="1">
                <a:solidFill>
                  <a:schemeClr val="bg1"/>
                </a:solidFill>
                <a:latin typeface="Times New Roman" pitchFamily="18" charset="0"/>
                <a:cs typeface="Times New Roman" pitchFamily="18" charset="0"/>
              </a:rPr>
              <a:t>numpy</a:t>
            </a:r>
            <a:r>
              <a:rPr lang="en-IN" sz="1800" dirty="0">
                <a:solidFill>
                  <a:schemeClr val="bg1"/>
                </a:solidFill>
                <a:latin typeface="Times New Roman" pitchFamily="18" charset="0"/>
                <a:cs typeface="Times New Roman" pitchFamily="18" charset="0"/>
              </a:rPr>
              <a:t> as </a:t>
            </a:r>
            <a:r>
              <a:rPr lang="en-IN" sz="1800" dirty="0" err="1">
                <a:solidFill>
                  <a:schemeClr val="bg1"/>
                </a:solidFill>
                <a:latin typeface="Times New Roman" pitchFamily="18" charset="0"/>
                <a:cs typeface="Times New Roman" pitchFamily="18" charset="0"/>
              </a:rPr>
              <a:t>np</a:t>
            </a:r>
            <a:endParaRPr lang="en-IN" sz="1800" dirty="0">
              <a:solidFill>
                <a:schemeClr val="bg1"/>
              </a:solidFill>
              <a:latin typeface="Times New Roman" pitchFamily="18" charset="0"/>
              <a:cs typeface="Times New Roman" pitchFamily="18" charset="0"/>
            </a:endParaRPr>
          </a:p>
          <a:p>
            <a:r>
              <a:rPr lang="en-IN" sz="1800" dirty="0">
                <a:solidFill>
                  <a:schemeClr val="bg1"/>
                </a:solidFill>
                <a:latin typeface="Times New Roman" pitchFamily="18" charset="0"/>
                <a:cs typeface="Times New Roman" pitchFamily="18" charset="0"/>
              </a:rPr>
              <a:t>from </a:t>
            </a:r>
            <a:r>
              <a:rPr lang="en-IN" sz="1800" dirty="0" err="1">
                <a:solidFill>
                  <a:schemeClr val="bg1"/>
                </a:solidFill>
                <a:latin typeface="Times New Roman" pitchFamily="18" charset="0"/>
                <a:cs typeface="Times New Roman" pitchFamily="18" charset="0"/>
              </a:rPr>
              <a:t>sklearn.neighbors</a:t>
            </a:r>
            <a:r>
              <a:rPr lang="en-IN" sz="1800" dirty="0">
                <a:solidFill>
                  <a:schemeClr val="bg1"/>
                </a:solidFill>
                <a:latin typeface="Times New Roman" pitchFamily="18" charset="0"/>
                <a:cs typeface="Times New Roman" pitchFamily="18" charset="0"/>
              </a:rPr>
              <a:t> import </a:t>
            </a:r>
            <a:r>
              <a:rPr lang="en-IN" sz="1800" dirty="0" err="1">
                <a:solidFill>
                  <a:schemeClr val="bg1"/>
                </a:solidFill>
                <a:latin typeface="Times New Roman" pitchFamily="18" charset="0"/>
                <a:cs typeface="Times New Roman" pitchFamily="18" charset="0"/>
              </a:rPr>
              <a:t>KNeighborsClassifier</a:t>
            </a:r>
            <a:endParaRPr lang="en-IN" sz="1800" dirty="0">
              <a:solidFill>
                <a:schemeClr val="bg1"/>
              </a:solidFill>
              <a:latin typeface="Times New Roman" pitchFamily="18" charset="0"/>
              <a:cs typeface="Times New Roman" pitchFamily="18" charset="0"/>
            </a:endParaRPr>
          </a:p>
          <a:p>
            <a:r>
              <a:rPr lang="en-IN" sz="1800" dirty="0">
                <a:solidFill>
                  <a:schemeClr val="bg1"/>
                </a:solidFill>
                <a:latin typeface="Times New Roman" pitchFamily="18" charset="0"/>
                <a:cs typeface="Times New Roman" pitchFamily="18" charset="0"/>
              </a:rPr>
              <a:t/>
            </a:r>
            <a:br>
              <a:rPr lang="en-IN" sz="1800" dirty="0">
                <a:solidFill>
                  <a:schemeClr val="bg1"/>
                </a:solidFill>
                <a:latin typeface="Times New Roman" pitchFamily="18" charset="0"/>
                <a:cs typeface="Times New Roman" pitchFamily="18" charset="0"/>
              </a:rPr>
            </a:br>
            <a:r>
              <a:rPr lang="en-IN" sz="1800" dirty="0" err="1">
                <a:solidFill>
                  <a:schemeClr val="bg1"/>
                </a:solidFill>
                <a:latin typeface="Times New Roman" pitchFamily="18" charset="0"/>
                <a:cs typeface="Times New Roman" pitchFamily="18" charset="0"/>
              </a:rPr>
              <a:t>mesh_size</a:t>
            </a:r>
            <a:r>
              <a:rPr lang="en-IN" sz="1800" dirty="0">
                <a:solidFill>
                  <a:schemeClr val="bg1"/>
                </a:solidFill>
                <a:latin typeface="Times New Roman" pitchFamily="18" charset="0"/>
                <a:cs typeface="Times New Roman" pitchFamily="18" charset="0"/>
              </a:rPr>
              <a:t> = .02</a:t>
            </a:r>
          </a:p>
          <a:p>
            <a:r>
              <a:rPr lang="en-IN" sz="1800" dirty="0">
                <a:solidFill>
                  <a:schemeClr val="bg1"/>
                </a:solidFill>
                <a:latin typeface="Times New Roman" pitchFamily="18" charset="0"/>
                <a:cs typeface="Times New Roman" pitchFamily="18" charset="0"/>
              </a:rPr>
              <a:t>margin = 1</a:t>
            </a:r>
          </a:p>
          <a:p>
            <a:r>
              <a:rPr lang="en-IN" sz="1800" dirty="0">
                <a:solidFill>
                  <a:schemeClr val="bg1"/>
                </a:solidFill>
                <a:latin typeface="Times New Roman" pitchFamily="18" charset="0"/>
                <a:cs typeface="Times New Roman" pitchFamily="18" charset="0"/>
              </a:rPr>
              <a:t/>
            </a:r>
            <a:br>
              <a:rPr lang="en-IN" sz="1800" dirty="0">
                <a:solidFill>
                  <a:schemeClr val="bg1"/>
                </a:solidFill>
                <a:latin typeface="Times New Roman" pitchFamily="18" charset="0"/>
                <a:cs typeface="Times New Roman" pitchFamily="18" charset="0"/>
              </a:rPr>
            </a:br>
            <a:r>
              <a:rPr lang="en-IN" sz="1800" dirty="0">
                <a:solidFill>
                  <a:schemeClr val="bg1"/>
                </a:solidFill>
                <a:latin typeface="Times New Roman" pitchFamily="18" charset="0"/>
                <a:cs typeface="Times New Roman" pitchFamily="18" charset="0"/>
              </a:rPr>
              <a:t># We will use the iris data, which is included in </a:t>
            </a:r>
            <a:r>
              <a:rPr lang="en-IN" sz="1800" dirty="0" err="1">
                <a:solidFill>
                  <a:schemeClr val="bg1"/>
                </a:solidFill>
                <a:latin typeface="Times New Roman" pitchFamily="18" charset="0"/>
                <a:cs typeface="Times New Roman" pitchFamily="18" charset="0"/>
              </a:rPr>
              <a:t>px</a:t>
            </a:r>
            <a:endParaRPr lang="en-IN" sz="1800" dirty="0">
              <a:solidFill>
                <a:schemeClr val="bg1"/>
              </a:solidFill>
              <a:latin typeface="Times New Roman" pitchFamily="18" charset="0"/>
              <a:cs typeface="Times New Roman" pitchFamily="18" charset="0"/>
            </a:endParaRPr>
          </a:p>
          <a:p>
            <a:r>
              <a:rPr lang="en-IN" sz="1800" dirty="0" err="1">
                <a:solidFill>
                  <a:schemeClr val="bg1"/>
                </a:solidFill>
                <a:latin typeface="Times New Roman" pitchFamily="18" charset="0"/>
                <a:cs typeface="Times New Roman" pitchFamily="18" charset="0"/>
              </a:rPr>
              <a:t>df_train</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df_test</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train_test_split</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df</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test_size</a:t>
            </a:r>
            <a:r>
              <a:rPr lang="en-IN" sz="1800" dirty="0">
                <a:solidFill>
                  <a:schemeClr val="bg1"/>
                </a:solidFill>
                <a:latin typeface="Times New Roman" pitchFamily="18" charset="0"/>
                <a:cs typeface="Times New Roman" pitchFamily="18" charset="0"/>
              </a:rPr>
              <a:t>=0.25, </a:t>
            </a:r>
            <a:r>
              <a:rPr lang="en-IN" sz="1800" dirty="0" err="1">
                <a:solidFill>
                  <a:schemeClr val="bg1"/>
                </a:solidFill>
                <a:latin typeface="Times New Roman" pitchFamily="18" charset="0"/>
                <a:cs typeface="Times New Roman" pitchFamily="18" charset="0"/>
              </a:rPr>
              <a:t>random_state</a:t>
            </a:r>
            <a:r>
              <a:rPr lang="en-IN" sz="1800" dirty="0">
                <a:solidFill>
                  <a:schemeClr val="bg1"/>
                </a:solidFill>
                <a:latin typeface="Times New Roman" pitchFamily="18" charset="0"/>
                <a:cs typeface="Times New Roman" pitchFamily="18" charset="0"/>
              </a:rPr>
              <a:t>=0)</a:t>
            </a:r>
          </a:p>
          <a:p>
            <a:r>
              <a:rPr lang="en-IN" sz="1800" dirty="0" err="1">
                <a:solidFill>
                  <a:schemeClr val="bg1"/>
                </a:solidFill>
                <a:latin typeface="Times New Roman" pitchFamily="18" charset="0"/>
                <a:cs typeface="Times New Roman" pitchFamily="18" charset="0"/>
              </a:rPr>
              <a:t>X_train</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df_train</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How_much_time_are_you_sleeping_everyday</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What_is_your_screen_time</a:t>
            </a:r>
            <a:r>
              <a:rPr lang="en-IN" sz="1800" dirty="0">
                <a:solidFill>
                  <a:schemeClr val="bg1"/>
                </a:solidFill>
                <a:latin typeface="Times New Roman" pitchFamily="18" charset="0"/>
                <a:cs typeface="Times New Roman" pitchFamily="18" charset="0"/>
              </a:rPr>
              <a:t>']]</a:t>
            </a:r>
          </a:p>
          <a:p>
            <a:r>
              <a:rPr lang="en-IN" sz="1800" dirty="0" err="1">
                <a:solidFill>
                  <a:schemeClr val="bg1"/>
                </a:solidFill>
                <a:latin typeface="Times New Roman" pitchFamily="18" charset="0"/>
                <a:cs typeface="Times New Roman" pitchFamily="18" charset="0"/>
              </a:rPr>
              <a:t>y_train</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df_train.concentrate_on_your_work_when_you_are_stressed</a:t>
            </a:r>
            <a:endParaRPr lang="en-IN" sz="1800" dirty="0">
              <a:solidFill>
                <a:schemeClr val="bg1"/>
              </a:solidFill>
              <a:latin typeface="Times New Roman" pitchFamily="18" charset="0"/>
              <a:cs typeface="Times New Roman" pitchFamily="18" charset="0"/>
            </a:endParaRPr>
          </a:p>
          <a:p>
            <a:r>
              <a:rPr lang="en-IN" sz="1800" dirty="0">
                <a:solidFill>
                  <a:schemeClr val="bg1"/>
                </a:solidFill>
                <a:latin typeface="Times New Roman" pitchFamily="18" charset="0"/>
                <a:cs typeface="Times New Roman" pitchFamily="18" charset="0"/>
              </a:rPr>
              <a:t/>
            </a:r>
            <a:br>
              <a:rPr lang="en-IN" sz="1800" dirty="0">
                <a:solidFill>
                  <a:schemeClr val="bg1"/>
                </a:solidFill>
                <a:latin typeface="Times New Roman" pitchFamily="18" charset="0"/>
                <a:cs typeface="Times New Roman" pitchFamily="18" charset="0"/>
              </a:rPr>
            </a:br>
            <a:r>
              <a:rPr lang="en-IN" sz="1800" dirty="0">
                <a:solidFill>
                  <a:schemeClr val="bg1"/>
                </a:solidFill>
                <a:latin typeface="Times New Roman" pitchFamily="18" charset="0"/>
                <a:cs typeface="Times New Roman" pitchFamily="18" charset="0"/>
              </a:rPr>
              <a:t># Create a mesh grid on which we will run our model</a:t>
            </a:r>
          </a:p>
          <a:p>
            <a:r>
              <a:rPr lang="en-IN" sz="1800" dirty="0" err="1">
                <a:solidFill>
                  <a:schemeClr val="bg1"/>
                </a:solidFill>
                <a:latin typeface="Times New Roman" pitchFamily="18" charset="0"/>
                <a:cs typeface="Times New Roman" pitchFamily="18" charset="0"/>
              </a:rPr>
              <a:t>l_min</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l_max</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df.How_much_time_are_you_sleeping_everyday.min</a:t>
            </a:r>
            <a:r>
              <a:rPr lang="en-IN" sz="1800" dirty="0">
                <a:solidFill>
                  <a:schemeClr val="bg1"/>
                </a:solidFill>
                <a:latin typeface="Times New Roman" pitchFamily="18" charset="0"/>
                <a:cs typeface="Times New Roman" pitchFamily="18" charset="0"/>
              </a:rPr>
              <a:t>() - margin, </a:t>
            </a:r>
            <a:r>
              <a:rPr lang="en-IN" sz="1800" dirty="0" err="1">
                <a:solidFill>
                  <a:schemeClr val="bg1"/>
                </a:solidFill>
                <a:latin typeface="Times New Roman" pitchFamily="18" charset="0"/>
                <a:cs typeface="Times New Roman" pitchFamily="18" charset="0"/>
              </a:rPr>
              <a:t>df.How_much_time_are_you_sleeping_everyday.max</a:t>
            </a:r>
            <a:r>
              <a:rPr lang="en-IN" sz="1800" dirty="0">
                <a:solidFill>
                  <a:schemeClr val="bg1"/>
                </a:solidFill>
                <a:latin typeface="Times New Roman" pitchFamily="18" charset="0"/>
                <a:cs typeface="Times New Roman" pitchFamily="18" charset="0"/>
              </a:rPr>
              <a:t>() + margin</a:t>
            </a:r>
          </a:p>
          <a:p>
            <a:r>
              <a:rPr lang="en-IN" sz="1800" dirty="0" err="1">
                <a:solidFill>
                  <a:schemeClr val="bg1"/>
                </a:solidFill>
                <a:latin typeface="Times New Roman" pitchFamily="18" charset="0"/>
                <a:cs typeface="Times New Roman" pitchFamily="18" charset="0"/>
              </a:rPr>
              <a:t>w_min</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w_max</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df.What_is_your_screen_time.min</a:t>
            </a:r>
            <a:r>
              <a:rPr lang="en-IN" sz="1800" dirty="0">
                <a:solidFill>
                  <a:schemeClr val="bg1"/>
                </a:solidFill>
                <a:latin typeface="Times New Roman" pitchFamily="18" charset="0"/>
                <a:cs typeface="Times New Roman" pitchFamily="18" charset="0"/>
              </a:rPr>
              <a:t>() - margin, </a:t>
            </a:r>
            <a:r>
              <a:rPr lang="en-IN" sz="1800" dirty="0" err="1">
                <a:solidFill>
                  <a:schemeClr val="bg1"/>
                </a:solidFill>
                <a:latin typeface="Times New Roman" pitchFamily="18" charset="0"/>
                <a:cs typeface="Times New Roman" pitchFamily="18" charset="0"/>
              </a:rPr>
              <a:t>df.What_is_your_screen_time.max</a:t>
            </a:r>
            <a:r>
              <a:rPr lang="en-IN" sz="1800" dirty="0">
                <a:solidFill>
                  <a:schemeClr val="bg1"/>
                </a:solidFill>
                <a:latin typeface="Times New Roman" pitchFamily="18" charset="0"/>
                <a:cs typeface="Times New Roman" pitchFamily="18" charset="0"/>
              </a:rPr>
              <a:t>() + margin</a:t>
            </a:r>
          </a:p>
          <a:p>
            <a:r>
              <a:rPr lang="en-IN" sz="1800" dirty="0" err="1">
                <a:solidFill>
                  <a:schemeClr val="bg1"/>
                </a:solidFill>
                <a:latin typeface="Times New Roman" pitchFamily="18" charset="0"/>
                <a:cs typeface="Times New Roman" pitchFamily="18" charset="0"/>
              </a:rPr>
              <a:t>lrange</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np.arange</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l_min</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l_max</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mesh_size</a:t>
            </a:r>
            <a:r>
              <a:rPr lang="en-IN" sz="1800" dirty="0">
                <a:solidFill>
                  <a:schemeClr val="bg1"/>
                </a:solidFill>
                <a:latin typeface="Times New Roman" pitchFamily="18" charset="0"/>
                <a:cs typeface="Times New Roman" pitchFamily="18" charset="0"/>
              </a:rPr>
              <a:t>)</a:t>
            </a:r>
          </a:p>
          <a:p>
            <a:r>
              <a:rPr lang="en-IN" sz="1800" dirty="0" err="1">
                <a:solidFill>
                  <a:schemeClr val="bg1"/>
                </a:solidFill>
                <a:latin typeface="Times New Roman" pitchFamily="18" charset="0"/>
                <a:cs typeface="Times New Roman" pitchFamily="18" charset="0"/>
              </a:rPr>
              <a:t>wrange</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np.arange</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w_min</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w_max</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mesh_size</a:t>
            </a:r>
            <a:r>
              <a:rPr lang="en-IN" sz="1800" dirty="0">
                <a:solidFill>
                  <a:schemeClr val="bg1"/>
                </a:solidFill>
                <a:latin typeface="Times New Roman" pitchFamily="18" charset="0"/>
                <a:cs typeface="Times New Roman" pitchFamily="18" charset="0"/>
              </a:rPr>
              <a:t>)</a:t>
            </a:r>
          </a:p>
          <a:p>
            <a:r>
              <a:rPr lang="en-IN" sz="1800" dirty="0" err="1">
                <a:solidFill>
                  <a:schemeClr val="bg1"/>
                </a:solidFill>
                <a:latin typeface="Times New Roman" pitchFamily="18" charset="0"/>
                <a:cs typeface="Times New Roman" pitchFamily="18" charset="0"/>
              </a:rPr>
              <a:t>ll</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ww</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np.meshgrid</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lrange</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wrange</a:t>
            </a:r>
            <a:r>
              <a:rPr lang="en-IN" sz="1800" dirty="0">
                <a:solidFill>
                  <a:schemeClr val="bg1"/>
                </a:solidFill>
                <a:latin typeface="Times New Roman" pitchFamily="18" charset="0"/>
                <a:cs typeface="Times New Roman" pitchFamily="18" charset="0"/>
              </a:rPr>
              <a:t>)</a:t>
            </a:r>
          </a:p>
          <a:p>
            <a:r>
              <a:rPr lang="en-IN" sz="1800" dirty="0">
                <a:solidFill>
                  <a:schemeClr val="bg1"/>
                </a:solidFill>
                <a:latin typeface="Times New Roman" pitchFamily="18" charset="0"/>
                <a:cs typeface="Times New Roman" pitchFamily="18" charset="0"/>
              </a:rPr>
              <a:t/>
            </a:r>
            <a:br>
              <a:rPr lang="en-IN" sz="1800" dirty="0">
                <a:solidFill>
                  <a:schemeClr val="bg1"/>
                </a:solidFill>
                <a:latin typeface="Times New Roman" pitchFamily="18" charset="0"/>
                <a:cs typeface="Times New Roman" pitchFamily="18" charset="0"/>
              </a:rPr>
            </a:br>
            <a:r>
              <a:rPr lang="en-IN" sz="1800" dirty="0">
                <a:solidFill>
                  <a:schemeClr val="bg1"/>
                </a:solidFill>
                <a:latin typeface="Times New Roman" pitchFamily="18" charset="0"/>
                <a:cs typeface="Times New Roman" pitchFamily="18" charset="0"/>
              </a:rPr>
              <a:t># Create classifier, run predictions on grid</a:t>
            </a:r>
          </a:p>
          <a:p>
            <a:r>
              <a:rPr lang="en-IN" sz="1800" dirty="0" err="1">
                <a:solidFill>
                  <a:schemeClr val="bg1"/>
                </a:solidFill>
                <a:latin typeface="Times New Roman" pitchFamily="18" charset="0"/>
                <a:cs typeface="Times New Roman" pitchFamily="18" charset="0"/>
              </a:rPr>
              <a:t>clf</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KNeighborsClassifier</a:t>
            </a:r>
            <a:r>
              <a:rPr lang="en-IN" sz="1800" dirty="0">
                <a:solidFill>
                  <a:schemeClr val="bg1"/>
                </a:solidFill>
                <a:latin typeface="Times New Roman" pitchFamily="18" charset="0"/>
                <a:cs typeface="Times New Roman" pitchFamily="18" charset="0"/>
              </a:rPr>
              <a:t>(15, weights='distance')</a:t>
            </a:r>
          </a:p>
          <a:p>
            <a:r>
              <a:rPr lang="en-IN" sz="1800" dirty="0" err="1">
                <a:solidFill>
                  <a:schemeClr val="bg1"/>
                </a:solidFill>
                <a:latin typeface="Times New Roman" pitchFamily="18" charset="0"/>
                <a:cs typeface="Times New Roman" pitchFamily="18" charset="0"/>
              </a:rPr>
              <a:t>clf.fit</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X_train</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y_train</a:t>
            </a:r>
            <a:r>
              <a:rPr lang="en-IN" sz="1800" dirty="0">
                <a:solidFill>
                  <a:schemeClr val="bg1"/>
                </a:solidFill>
                <a:latin typeface="Times New Roman" pitchFamily="18" charset="0"/>
                <a:cs typeface="Times New Roman" pitchFamily="18" charset="0"/>
              </a:rPr>
              <a:t>)</a:t>
            </a:r>
          </a:p>
          <a:p>
            <a:r>
              <a:rPr lang="en-IN" sz="1800" dirty="0">
                <a:solidFill>
                  <a:schemeClr val="bg1"/>
                </a:solidFill>
                <a:latin typeface="Times New Roman" pitchFamily="18" charset="0"/>
                <a:cs typeface="Times New Roman" pitchFamily="18" charset="0"/>
              </a:rPr>
              <a:t>Z = </a:t>
            </a:r>
            <a:r>
              <a:rPr lang="en-IN" sz="1800" dirty="0" err="1">
                <a:solidFill>
                  <a:schemeClr val="bg1"/>
                </a:solidFill>
                <a:latin typeface="Times New Roman" pitchFamily="18" charset="0"/>
                <a:cs typeface="Times New Roman" pitchFamily="18" charset="0"/>
              </a:rPr>
              <a:t>clf.predict</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np.c</a:t>
            </a:r>
            <a:r>
              <a:rPr lang="en-IN" sz="1800" dirty="0">
                <a:solidFill>
                  <a:schemeClr val="bg1"/>
                </a:solidFill>
                <a:latin typeface="Times New Roman" pitchFamily="18" charset="0"/>
                <a:cs typeface="Times New Roman" pitchFamily="18" charset="0"/>
              </a:rPr>
              <a:t>_[</a:t>
            </a:r>
            <a:r>
              <a:rPr lang="en-IN" sz="1800" dirty="0" err="1">
                <a:solidFill>
                  <a:schemeClr val="bg1"/>
                </a:solidFill>
                <a:latin typeface="Times New Roman" pitchFamily="18" charset="0"/>
                <a:cs typeface="Times New Roman" pitchFamily="18" charset="0"/>
              </a:rPr>
              <a:t>ll.ravel</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ww.ravel</a:t>
            </a:r>
            <a:r>
              <a:rPr lang="en-IN" sz="1800" dirty="0">
                <a:solidFill>
                  <a:schemeClr val="bg1"/>
                </a:solidFill>
                <a:latin typeface="Times New Roman" pitchFamily="18" charset="0"/>
                <a:cs typeface="Times New Roman" pitchFamily="18" charset="0"/>
              </a:rPr>
              <a:t>()])</a:t>
            </a:r>
          </a:p>
          <a:p>
            <a:r>
              <a:rPr lang="en-IN" sz="1800" dirty="0">
                <a:solidFill>
                  <a:schemeClr val="bg1"/>
                </a:solidFill>
                <a:latin typeface="Times New Roman" pitchFamily="18" charset="0"/>
                <a:cs typeface="Times New Roman" pitchFamily="18" charset="0"/>
              </a:rPr>
              <a:t>Z = </a:t>
            </a:r>
            <a:r>
              <a:rPr lang="en-IN" sz="1800" dirty="0" err="1">
                <a:solidFill>
                  <a:schemeClr val="bg1"/>
                </a:solidFill>
                <a:latin typeface="Times New Roman" pitchFamily="18" charset="0"/>
                <a:cs typeface="Times New Roman" pitchFamily="18" charset="0"/>
              </a:rPr>
              <a:t>Z.reshape</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ll.shape</a:t>
            </a:r>
            <a:r>
              <a:rPr lang="en-IN" sz="1800" dirty="0">
                <a:solidFill>
                  <a:schemeClr val="bg1"/>
                </a:solidFill>
                <a:latin typeface="Times New Roman" pitchFamily="18" charset="0"/>
                <a:cs typeface="Times New Roman" pitchFamily="18" charset="0"/>
              </a:rPr>
              <a:t>)</a:t>
            </a:r>
          </a:p>
          <a:p>
            <a:r>
              <a:rPr lang="en-IN" sz="1800" dirty="0" err="1">
                <a:solidFill>
                  <a:schemeClr val="bg1"/>
                </a:solidFill>
                <a:latin typeface="Times New Roman" pitchFamily="18" charset="0"/>
                <a:cs typeface="Times New Roman" pitchFamily="18" charset="0"/>
              </a:rPr>
              <a:t>proba</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clf.predict_proba</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np.c</a:t>
            </a:r>
            <a:r>
              <a:rPr lang="en-IN" sz="1800" dirty="0">
                <a:solidFill>
                  <a:schemeClr val="bg1"/>
                </a:solidFill>
                <a:latin typeface="Times New Roman" pitchFamily="18" charset="0"/>
                <a:cs typeface="Times New Roman" pitchFamily="18" charset="0"/>
              </a:rPr>
              <a:t>_[</a:t>
            </a:r>
            <a:r>
              <a:rPr lang="en-IN" sz="1800" dirty="0" err="1">
                <a:solidFill>
                  <a:schemeClr val="bg1"/>
                </a:solidFill>
                <a:latin typeface="Times New Roman" pitchFamily="18" charset="0"/>
                <a:cs typeface="Times New Roman" pitchFamily="18" charset="0"/>
              </a:rPr>
              <a:t>ll.ravel</a:t>
            </a:r>
            <a:r>
              <a:rPr lang="en-IN" sz="1800" dirty="0">
                <a:solidFill>
                  <a:schemeClr val="bg1"/>
                </a:solidFill>
                <a:latin typeface="Times New Roman" pitchFamily="18" charset="0"/>
                <a:cs typeface="Times New Roman" pitchFamily="18" charset="0"/>
              </a:rPr>
              <a:t>(), </a:t>
            </a:r>
            <a:r>
              <a:rPr lang="en-IN" sz="1800" dirty="0" err="1">
                <a:solidFill>
                  <a:schemeClr val="bg1"/>
                </a:solidFill>
                <a:latin typeface="Times New Roman" pitchFamily="18" charset="0"/>
                <a:cs typeface="Times New Roman" pitchFamily="18" charset="0"/>
              </a:rPr>
              <a:t>ww.ravel</a:t>
            </a:r>
            <a:r>
              <a:rPr lang="en-IN" sz="1800" dirty="0">
                <a:solidFill>
                  <a:schemeClr val="bg1"/>
                </a:solidFill>
                <a:latin typeface="Times New Roman" pitchFamily="18" charset="0"/>
                <a:cs typeface="Times New Roman" pitchFamily="18" charset="0"/>
              </a:rPr>
              <a:t>()])</a:t>
            </a:r>
          </a:p>
          <a:p>
            <a:r>
              <a:rPr lang="en-IN" sz="1800" dirty="0" err="1">
                <a:solidFill>
                  <a:schemeClr val="bg1"/>
                </a:solidFill>
                <a:latin typeface="Times New Roman" pitchFamily="18" charset="0"/>
                <a:cs typeface="Times New Roman" pitchFamily="18" charset="0"/>
              </a:rPr>
              <a:t>proba</a:t>
            </a:r>
            <a:r>
              <a:rPr lang="en-IN" sz="1800" dirty="0">
                <a:solidFill>
                  <a:schemeClr val="bg1"/>
                </a:solidFill>
                <a:latin typeface="Times New Roman" pitchFamily="18" charset="0"/>
                <a:cs typeface="Times New Roman" pitchFamily="18" charset="0"/>
              </a:rPr>
              <a:t> = </a:t>
            </a:r>
            <a:r>
              <a:rPr lang="en-IN" sz="1800" dirty="0" err="1">
                <a:solidFill>
                  <a:schemeClr val="bg1"/>
                </a:solidFill>
                <a:latin typeface="Times New Roman" pitchFamily="18" charset="0"/>
                <a:cs typeface="Times New Roman" pitchFamily="18" charset="0"/>
              </a:rPr>
              <a:t>proba.reshape</a:t>
            </a:r>
            <a:r>
              <a:rPr lang="en-IN" sz="1800" dirty="0">
                <a:solidFill>
                  <a:schemeClr val="bg1"/>
                </a:solidFill>
                <a:latin typeface="Times New Roman" pitchFamily="18" charset="0"/>
                <a:cs typeface="Times New Roman" pitchFamily="18" charset="0"/>
              </a:rPr>
              <a:t>(</a:t>
            </a:r>
            <a:r>
              <a:rPr lang="en-IN" sz="1800" dirty="0" err="1">
                <a:solidFill>
                  <a:schemeClr val="bg1"/>
                </a:solidFill>
                <a:latin typeface="Times New Roman" pitchFamily="18" charset="0"/>
                <a:cs typeface="Times New Roman" pitchFamily="18" charset="0"/>
              </a:rPr>
              <a:t>ll.shape</a:t>
            </a:r>
            <a:r>
              <a:rPr lang="en-IN" sz="1800" dirty="0">
                <a:solidFill>
                  <a:schemeClr val="bg1"/>
                </a:solidFill>
                <a:latin typeface="Times New Roman" pitchFamily="18" charset="0"/>
                <a:cs typeface="Times New Roman" pitchFamily="18" charset="0"/>
              </a:rPr>
              <a:t> + (2,))</a:t>
            </a:r>
          </a:p>
          <a:p>
            <a:r>
              <a:rPr lang="en-IN" sz="1800" dirty="0">
                <a:solidFill>
                  <a:schemeClr val="bg1"/>
                </a:solidFill>
                <a:latin typeface="Times New Roman" pitchFamily="18" charset="0"/>
                <a:cs typeface="Times New Roman" pitchFamily="18" charset="0"/>
              </a:rPr>
              <a:t/>
            </a:r>
            <a:br>
              <a:rPr lang="en-IN" sz="1800" dirty="0">
                <a:solidFill>
                  <a:schemeClr val="bg1"/>
                </a:solidFill>
                <a:latin typeface="Times New Roman" pitchFamily="18" charset="0"/>
                <a:cs typeface="Times New Roman" pitchFamily="18" charset="0"/>
              </a:rPr>
            </a:br>
            <a:r>
              <a:rPr lang="en-IN" sz="1800" dirty="0">
                <a:solidFill>
                  <a:schemeClr val="bg1"/>
                </a:solidFill>
                <a:latin typeface="Times New Roman" pitchFamily="18" charset="0"/>
                <a:cs typeface="Times New Roman" pitchFamily="18" charset="0"/>
              </a:rPr>
              <a:t># Compute the confidence, which is the difference</a:t>
            </a:r>
          </a:p>
          <a:p>
            <a:r>
              <a:rPr lang="en-IN" sz="1800" dirty="0">
                <a:solidFill>
                  <a:schemeClr val="bg1"/>
                </a:solidFill>
                <a:latin typeface="Times New Roman" pitchFamily="18" charset="0"/>
                <a:cs typeface="Times New Roman" pitchFamily="18" charset="0"/>
              </a:rPr>
              <a:t>diff = </a:t>
            </a:r>
            <a:r>
              <a:rPr lang="en-IN" sz="1800" dirty="0" err="1">
                <a:solidFill>
                  <a:schemeClr val="bg1"/>
                </a:solidFill>
                <a:latin typeface="Times New Roman" pitchFamily="18" charset="0"/>
                <a:cs typeface="Times New Roman" pitchFamily="18" charset="0"/>
              </a:rPr>
              <a:t>proba.max</a:t>
            </a:r>
            <a:r>
              <a:rPr lang="en-IN" sz="1800" dirty="0">
                <a:solidFill>
                  <a:schemeClr val="bg1"/>
                </a:solidFill>
                <a:latin typeface="Times New Roman" pitchFamily="18" charset="0"/>
                <a:cs typeface="Times New Roman" pitchFamily="18" charset="0"/>
              </a:rPr>
              <a:t>(axis=-1) - (</a:t>
            </a:r>
            <a:r>
              <a:rPr lang="en-IN" sz="1800" dirty="0" err="1">
                <a:solidFill>
                  <a:schemeClr val="bg1"/>
                </a:solidFill>
                <a:latin typeface="Times New Roman" pitchFamily="18" charset="0"/>
                <a:cs typeface="Times New Roman" pitchFamily="18" charset="0"/>
              </a:rPr>
              <a:t>proba.sum</a:t>
            </a:r>
            <a:r>
              <a:rPr lang="en-IN" sz="1800" dirty="0">
                <a:solidFill>
                  <a:schemeClr val="bg1"/>
                </a:solidFill>
                <a:latin typeface="Times New Roman" pitchFamily="18" charset="0"/>
                <a:cs typeface="Times New Roman" pitchFamily="18" charset="0"/>
              </a:rPr>
              <a:t>(axis=-1) - </a:t>
            </a:r>
            <a:r>
              <a:rPr lang="en-IN" sz="1800" dirty="0" err="1">
                <a:solidFill>
                  <a:schemeClr val="bg1"/>
                </a:solidFill>
                <a:latin typeface="Times New Roman" pitchFamily="18" charset="0"/>
                <a:cs typeface="Times New Roman" pitchFamily="18" charset="0"/>
              </a:rPr>
              <a:t>proba.max</a:t>
            </a:r>
            <a:r>
              <a:rPr lang="en-IN" sz="1800" dirty="0">
                <a:solidFill>
                  <a:schemeClr val="bg1"/>
                </a:solidFill>
                <a:latin typeface="Times New Roman" pitchFamily="18" charset="0"/>
                <a:cs typeface="Times New Roman" pitchFamily="18" charset="0"/>
              </a:rPr>
              <a:t>(axis=-1))</a:t>
            </a:r>
          </a:p>
          <a:p>
            <a:r>
              <a:rPr lang="en-IN" sz="1800" dirty="0">
                <a:solidFill>
                  <a:schemeClr val="bg1"/>
                </a:solidFill>
                <a:latin typeface="Times New Roman" pitchFamily="18" charset="0"/>
                <a:cs typeface="Times New Roman" pitchFamily="18" charset="0"/>
              </a:rPr>
              <a:t/>
            </a:r>
            <a:br>
              <a:rPr lang="en-IN" sz="1800" dirty="0">
                <a:solidFill>
                  <a:schemeClr val="bg1"/>
                </a:solidFill>
                <a:latin typeface="Times New Roman" pitchFamily="18" charset="0"/>
                <a:cs typeface="Times New Roman" pitchFamily="18" charset="0"/>
              </a:rPr>
            </a:br>
            <a:endParaRPr lang="en-IN" sz="18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3494219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2212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Display training and test splits</a:t>
            </a:r>
            <a:br>
              <a:rPr lang="en-IN" sz="8000" b="1" u="sng" dirty="0" smtClean="0">
                <a:solidFill>
                  <a:schemeClr val="bg1"/>
                </a:solidFill>
                <a:latin typeface="Times New Roman" pitchFamily="18" charset="0"/>
                <a:cs typeface="Times New Roman" pitchFamily="18" charset="0"/>
              </a:rPr>
            </a:br>
            <a:endParaRPr lang="en-IN" sz="8000" b="1" u="sng" dirty="0">
              <a:solidFill>
                <a:schemeClr val="bg1"/>
              </a:solidFill>
              <a:latin typeface="Times New Roman" pitchFamily="18" charset="0"/>
              <a:cs typeface="Times New Roman" pitchFamily="18" charset="0"/>
            </a:endParaRPr>
          </a:p>
        </p:txBody>
      </p:sp>
      <p:sp>
        <p:nvSpPr>
          <p:cNvPr id="6" name="Content Placeholder 2"/>
          <p:cNvSpPr txBox="1">
            <a:spLocks/>
          </p:cNvSpPr>
          <p:nvPr/>
        </p:nvSpPr>
        <p:spPr>
          <a:xfrm>
            <a:off x="457200" y="1600200"/>
            <a:ext cx="17526000" cy="83439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4400" dirty="0" smtClean="0">
                <a:solidFill>
                  <a:schemeClr val="bg1"/>
                </a:solidFill>
                <a:latin typeface="Times New Roman" pitchFamily="18" charset="0"/>
                <a:cs typeface="Times New Roman" pitchFamily="18" charset="0"/>
              </a:rPr>
              <a:t>Using </a:t>
            </a:r>
            <a:r>
              <a:rPr lang="en-IN" sz="4400" dirty="0" err="1" smtClean="0">
                <a:solidFill>
                  <a:schemeClr val="bg1"/>
                </a:solidFill>
                <a:latin typeface="Times New Roman" pitchFamily="18" charset="0"/>
                <a:cs typeface="Times New Roman" pitchFamily="18" charset="0"/>
              </a:rPr>
              <a:t>Scikit</a:t>
            </a:r>
            <a:r>
              <a:rPr lang="en-IN" sz="4400" dirty="0" smtClean="0">
                <a:solidFill>
                  <a:schemeClr val="bg1"/>
                </a:solidFill>
                <a:latin typeface="Times New Roman" pitchFamily="18" charset="0"/>
                <a:cs typeface="Times New Roman" pitchFamily="18" charset="0"/>
              </a:rPr>
              <a:t>-learn, we first generate synthetic data that form the shape of a moon. We then split it into a training and testing set. Finally, we display the ground truth labels using a scatter plot.</a:t>
            </a:r>
          </a:p>
          <a:p>
            <a:endParaRPr lang="en-IN" sz="4400" dirty="0" smtClean="0">
              <a:solidFill>
                <a:schemeClr val="bg1"/>
              </a:solidFill>
              <a:latin typeface="Times New Roman" pitchFamily="18" charset="0"/>
              <a:cs typeface="Times New Roman" pitchFamily="18" charset="0"/>
            </a:endParaRPr>
          </a:p>
          <a:p>
            <a:r>
              <a:rPr lang="en-IN" sz="4400" dirty="0" smtClean="0">
                <a:solidFill>
                  <a:schemeClr val="bg1"/>
                </a:solidFill>
                <a:latin typeface="Times New Roman" pitchFamily="18" charset="0"/>
                <a:cs typeface="Times New Roman" pitchFamily="18" charset="0"/>
              </a:rPr>
              <a:t>In the graph, we display all the negative labels as squares, and positive labels as circles. We differentiate the training and test set by adding a dot to the </a:t>
            </a:r>
            <a:r>
              <a:rPr lang="en-IN" sz="4400" dirty="0" err="1" smtClean="0">
                <a:solidFill>
                  <a:schemeClr val="bg1"/>
                </a:solidFill>
                <a:latin typeface="Times New Roman" pitchFamily="18" charset="0"/>
                <a:cs typeface="Times New Roman" pitchFamily="18" charset="0"/>
              </a:rPr>
              <a:t>center</a:t>
            </a:r>
            <a:r>
              <a:rPr lang="en-IN" sz="4400" dirty="0" smtClean="0">
                <a:solidFill>
                  <a:schemeClr val="bg1"/>
                </a:solidFill>
                <a:latin typeface="Times New Roman" pitchFamily="18" charset="0"/>
                <a:cs typeface="Times New Roman" pitchFamily="18" charset="0"/>
              </a:rPr>
              <a:t> of test data.</a:t>
            </a:r>
          </a:p>
          <a:p>
            <a:endParaRPr lang="en-IN" sz="4400" dirty="0" smtClean="0">
              <a:solidFill>
                <a:schemeClr val="bg1"/>
              </a:solidFill>
              <a:latin typeface="Times New Roman" pitchFamily="18" charset="0"/>
              <a:cs typeface="Times New Roman" pitchFamily="18" charset="0"/>
            </a:endParaRPr>
          </a:p>
          <a:p>
            <a:r>
              <a:rPr lang="en-IN" sz="4400" dirty="0" smtClean="0">
                <a:solidFill>
                  <a:schemeClr val="bg1"/>
                </a:solidFill>
                <a:latin typeface="Times New Roman" pitchFamily="18" charset="0"/>
                <a:cs typeface="Times New Roman" pitchFamily="18" charset="0"/>
              </a:rPr>
              <a:t>In this example, we will use graph objects, </a:t>
            </a:r>
            <a:r>
              <a:rPr lang="en-IN" sz="4400" dirty="0" err="1" smtClean="0">
                <a:solidFill>
                  <a:schemeClr val="bg1"/>
                </a:solidFill>
                <a:latin typeface="Times New Roman" pitchFamily="18" charset="0"/>
                <a:cs typeface="Times New Roman" pitchFamily="18" charset="0"/>
              </a:rPr>
              <a:t>Plotly's</a:t>
            </a:r>
            <a:r>
              <a:rPr lang="en-IN" sz="4400" dirty="0" smtClean="0">
                <a:solidFill>
                  <a:schemeClr val="bg1"/>
                </a:solidFill>
                <a:latin typeface="Times New Roman" pitchFamily="18" charset="0"/>
                <a:cs typeface="Times New Roman" pitchFamily="18" charset="0"/>
              </a:rPr>
              <a:t> low-level API for building figures.</a:t>
            </a:r>
            <a:endParaRPr lang="en-IN" sz="44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3363216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Rectangle 4"/>
          <p:cNvSpPr/>
          <p:nvPr/>
        </p:nvSpPr>
        <p:spPr>
          <a:xfrm>
            <a:off x="304800" y="266700"/>
            <a:ext cx="17983200" cy="9879628"/>
          </a:xfrm>
          <a:prstGeom prst="rect">
            <a:avLst/>
          </a:prstGeom>
        </p:spPr>
        <p:txBody>
          <a:bodyPr wrap="square">
            <a:spAutoFit/>
          </a:bodyPr>
          <a:lstStyle/>
          <a:p>
            <a:r>
              <a:rPr lang="en-IN" sz="2000" dirty="0">
                <a:solidFill>
                  <a:schemeClr val="bg1"/>
                </a:solidFill>
                <a:latin typeface="Times New Roman" pitchFamily="18" charset="0"/>
                <a:cs typeface="Times New Roman" pitchFamily="18" charset="0"/>
              </a:rPr>
              <a:t>fig = </a:t>
            </a:r>
            <a:r>
              <a:rPr lang="en-IN" sz="2000" dirty="0" err="1">
                <a:solidFill>
                  <a:schemeClr val="bg1"/>
                </a:solidFill>
                <a:latin typeface="Times New Roman" pitchFamily="18" charset="0"/>
                <a:cs typeface="Times New Roman" pitchFamily="18" charset="0"/>
              </a:rPr>
              <a:t>px.scatter</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df_test</a:t>
            </a:r>
            <a:r>
              <a:rPr lang="en-IN" sz="2000" dirty="0">
                <a:solidFill>
                  <a:schemeClr val="bg1"/>
                </a:solidFill>
                <a:latin typeface="Times New Roman" pitchFamily="18" charset="0"/>
                <a:cs typeface="Times New Roman" pitchFamily="18" charset="0"/>
              </a:rPr>
              <a:t>, x='</a:t>
            </a:r>
            <a:r>
              <a:rPr lang="en-IN" sz="2000" dirty="0" err="1">
                <a:solidFill>
                  <a:schemeClr val="bg1"/>
                </a:solidFill>
                <a:latin typeface="Times New Roman" pitchFamily="18" charset="0"/>
                <a:cs typeface="Times New Roman" pitchFamily="18" charset="0"/>
              </a:rPr>
              <a:t>How_much_time_are_you_sleeping_everyday</a:t>
            </a:r>
            <a:r>
              <a:rPr lang="en-IN" sz="2000" dirty="0">
                <a:solidFill>
                  <a:schemeClr val="bg1"/>
                </a:solidFill>
                <a:latin typeface="Times New Roman" pitchFamily="18" charset="0"/>
                <a:cs typeface="Times New Roman" pitchFamily="18" charset="0"/>
              </a:rPr>
              <a:t>', y='</a:t>
            </a:r>
            <a:r>
              <a:rPr lang="en-IN" sz="2000" dirty="0" err="1">
                <a:solidFill>
                  <a:schemeClr val="bg1"/>
                </a:solidFill>
                <a:latin typeface="Times New Roman" pitchFamily="18" charset="0"/>
                <a:cs typeface="Times New Roman" pitchFamily="18" charset="0"/>
              </a:rPr>
              <a:t>What_is_your_screen_time</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symbol='</a:t>
            </a:r>
            <a:r>
              <a:rPr lang="en-IN" sz="2000" dirty="0" err="1">
                <a:solidFill>
                  <a:schemeClr val="bg1"/>
                </a:solidFill>
                <a:latin typeface="Times New Roman" pitchFamily="18" charset="0"/>
                <a:cs typeface="Times New Roman" pitchFamily="18" charset="0"/>
              </a:rPr>
              <a:t>concentrate_on_your_work_when_you_are_stressed</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symbol_map</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'Yes': 'square-dot',</a:t>
            </a:r>
          </a:p>
          <a:p>
            <a:r>
              <a:rPr lang="en-IN" sz="2000" dirty="0">
                <a:solidFill>
                  <a:schemeClr val="bg1"/>
                </a:solidFill>
                <a:latin typeface="Times New Roman" pitchFamily="18" charset="0"/>
                <a:cs typeface="Times New Roman" pitchFamily="18" charset="0"/>
              </a:rPr>
              <a:t>        'No': 'circle-dot'},</a:t>
            </a:r>
          </a:p>
          <a:p>
            <a:r>
              <a:rPr lang="en-IN" sz="2000" dirty="0">
                <a:solidFill>
                  <a:schemeClr val="bg1"/>
                </a:solidFill>
                <a:latin typeface="Times New Roman" pitchFamily="18" charset="0"/>
                <a:cs typeface="Times New Roman" pitchFamily="18" charset="0"/>
              </a:rPr>
              <a:t>)</a:t>
            </a:r>
          </a:p>
          <a:p>
            <a:r>
              <a:rPr lang="en-IN" sz="2000" dirty="0" err="1">
                <a:solidFill>
                  <a:schemeClr val="bg1"/>
                </a:solidFill>
                <a:latin typeface="Times New Roman" pitchFamily="18" charset="0"/>
                <a:cs typeface="Times New Roman" pitchFamily="18" charset="0"/>
              </a:rPr>
              <a:t>fig.update_traces</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marker_size</a:t>
            </a:r>
            <a:r>
              <a:rPr lang="en-IN" sz="2000" dirty="0">
                <a:solidFill>
                  <a:schemeClr val="bg1"/>
                </a:solidFill>
                <a:latin typeface="Times New Roman" pitchFamily="18" charset="0"/>
                <a:cs typeface="Times New Roman" pitchFamily="18" charset="0"/>
              </a:rPr>
              <a:t>=12, </a:t>
            </a:r>
            <a:r>
              <a:rPr lang="en-IN" sz="2000" dirty="0" err="1">
                <a:solidFill>
                  <a:schemeClr val="bg1"/>
                </a:solidFill>
                <a:latin typeface="Times New Roman" pitchFamily="18" charset="0"/>
                <a:cs typeface="Times New Roman" pitchFamily="18" charset="0"/>
              </a:rPr>
              <a:t>marker_line_width</a:t>
            </a:r>
            <a:r>
              <a:rPr lang="en-IN" sz="2000" dirty="0">
                <a:solidFill>
                  <a:schemeClr val="bg1"/>
                </a:solidFill>
                <a:latin typeface="Times New Roman" pitchFamily="18" charset="0"/>
                <a:cs typeface="Times New Roman" pitchFamily="18" charset="0"/>
              </a:rPr>
              <a:t>=1.5,</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marker_color</a:t>
            </a:r>
            <a:r>
              <a:rPr lang="en-IN" sz="2000" dirty="0">
                <a:solidFill>
                  <a:schemeClr val="bg1"/>
                </a:solidFill>
                <a:latin typeface="Times New Roman" pitchFamily="18" charset="0"/>
                <a:cs typeface="Times New Roman" pitchFamily="18" charset="0"/>
              </a:rPr>
              <a:t>="</a:t>
            </a:r>
            <a:r>
              <a:rPr lang="en-IN" sz="2000" dirty="0" err="1">
                <a:solidFill>
                  <a:schemeClr val="bg1"/>
                </a:solidFill>
                <a:latin typeface="Times New Roman" pitchFamily="18" charset="0"/>
                <a:cs typeface="Times New Roman" pitchFamily="18" charset="0"/>
              </a:rPr>
              <a:t>lightyellow</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a:t>
            </a:r>
          </a:p>
          <a:p>
            <a:r>
              <a:rPr lang="en-IN" sz="2000" dirty="0" err="1">
                <a:solidFill>
                  <a:schemeClr val="bg1"/>
                </a:solidFill>
                <a:latin typeface="Times New Roman" pitchFamily="18" charset="0"/>
                <a:cs typeface="Times New Roman" pitchFamily="18" charset="0"/>
              </a:rPr>
              <a:t>fig.add_trace</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go.Heatmap</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x=</a:t>
            </a:r>
            <a:r>
              <a:rPr lang="en-IN" sz="2000" dirty="0" err="1">
                <a:solidFill>
                  <a:schemeClr val="bg1"/>
                </a:solidFill>
                <a:latin typeface="Times New Roman" pitchFamily="18" charset="0"/>
                <a:cs typeface="Times New Roman" pitchFamily="18" charset="0"/>
              </a:rPr>
              <a:t>lrange</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y=</a:t>
            </a:r>
            <a:r>
              <a:rPr lang="en-IN" sz="2000" dirty="0" err="1">
                <a:solidFill>
                  <a:schemeClr val="bg1"/>
                </a:solidFill>
                <a:latin typeface="Times New Roman" pitchFamily="18" charset="0"/>
                <a:cs typeface="Times New Roman" pitchFamily="18" charset="0"/>
              </a:rPr>
              <a:t>wrange</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z=diff,</a:t>
            </a:r>
          </a:p>
          <a:p>
            <a:r>
              <a:rPr lang="en-IN" sz="2000" dirty="0">
                <a:solidFill>
                  <a:schemeClr val="bg1"/>
                </a:solidFill>
                <a:latin typeface="Times New Roman" pitchFamily="18" charset="0"/>
                <a:cs typeface="Times New Roman" pitchFamily="18" charset="0"/>
              </a:rPr>
              <a:t>        opacity=0.25,</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customdata</a:t>
            </a:r>
            <a:r>
              <a:rPr lang="en-IN" sz="2000" dirty="0">
                <a:solidFill>
                  <a:schemeClr val="bg1"/>
                </a:solidFill>
                <a:latin typeface="Times New Roman" pitchFamily="18" charset="0"/>
                <a:cs typeface="Times New Roman" pitchFamily="18" charset="0"/>
              </a:rPr>
              <a:t>=</a:t>
            </a:r>
            <a:r>
              <a:rPr lang="en-IN" sz="2000" dirty="0" err="1">
                <a:solidFill>
                  <a:schemeClr val="bg1"/>
                </a:solidFill>
                <a:latin typeface="Times New Roman" pitchFamily="18" charset="0"/>
                <a:cs typeface="Times New Roman" pitchFamily="18" charset="0"/>
              </a:rPr>
              <a:t>proba</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colorscale</a:t>
            </a:r>
            <a:r>
              <a:rPr lang="en-IN" sz="2000" dirty="0">
                <a:solidFill>
                  <a:schemeClr val="bg1"/>
                </a:solidFill>
                <a:latin typeface="Times New Roman" pitchFamily="18" charset="0"/>
                <a:cs typeface="Times New Roman" pitchFamily="18" charset="0"/>
              </a:rPr>
              <a:t>='</a:t>
            </a:r>
            <a:r>
              <a:rPr lang="en-IN" sz="2000" dirty="0" err="1">
                <a:solidFill>
                  <a:schemeClr val="bg1"/>
                </a:solidFill>
                <a:latin typeface="Times New Roman" pitchFamily="18" charset="0"/>
                <a:cs typeface="Times New Roman" pitchFamily="18" charset="0"/>
              </a:rPr>
              <a:t>RdBu</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hovertemplate</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How_much_time_are_you_sleeping_everyday</a:t>
            </a:r>
            <a:r>
              <a:rPr lang="en-IN" sz="2000" dirty="0">
                <a:solidFill>
                  <a:schemeClr val="bg1"/>
                </a:solidFill>
                <a:latin typeface="Times New Roman" pitchFamily="18" charset="0"/>
                <a:cs typeface="Times New Roman" pitchFamily="18" charset="0"/>
              </a:rPr>
              <a:t>: %{x} &lt;</a:t>
            </a:r>
            <a:r>
              <a:rPr lang="en-IN" sz="2000" dirty="0" err="1">
                <a:solidFill>
                  <a:schemeClr val="bg1"/>
                </a:solidFill>
                <a:latin typeface="Times New Roman" pitchFamily="18" charset="0"/>
                <a:cs typeface="Times New Roman" pitchFamily="18" charset="0"/>
              </a:rPr>
              <a:t>br</a:t>
            </a:r>
            <a:r>
              <a:rPr lang="en-IN" sz="2000" dirty="0">
                <a:solidFill>
                  <a:schemeClr val="bg1"/>
                </a:solidFill>
                <a:latin typeface="Times New Roman" pitchFamily="18" charset="0"/>
                <a:cs typeface="Times New Roman" pitchFamily="18" charset="0"/>
              </a:rPr>
              <a:t>&gt;'</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What_is_your_screen_time</a:t>
            </a:r>
            <a:r>
              <a:rPr lang="en-IN" sz="2000" dirty="0">
                <a:solidFill>
                  <a:schemeClr val="bg1"/>
                </a:solidFill>
                <a:latin typeface="Times New Roman" pitchFamily="18" charset="0"/>
                <a:cs typeface="Times New Roman" pitchFamily="18" charset="0"/>
              </a:rPr>
              <a:t>: %{y} &lt;</a:t>
            </a:r>
            <a:r>
              <a:rPr lang="en-IN" sz="2000" dirty="0" err="1">
                <a:solidFill>
                  <a:schemeClr val="bg1"/>
                </a:solidFill>
                <a:latin typeface="Times New Roman" pitchFamily="18" charset="0"/>
                <a:cs typeface="Times New Roman" pitchFamily="18" charset="0"/>
              </a:rPr>
              <a:t>br</a:t>
            </a:r>
            <a:r>
              <a:rPr lang="en-IN" sz="2000" dirty="0">
                <a:solidFill>
                  <a:schemeClr val="bg1"/>
                </a:solidFill>
                <a:latin typeface="Times New Roman" pitchFamily="18" charset="0"/>
                <a:cs typeface="Times New Roman" pitchFamily="18" charset="0"/>
              </a:rPr>
              <a:t>&gt;'</a:t>
            </a:r>
          </a:p>
          <a:p>
            <a:r>
              <a:rPr lang="en-IN" sz="2000" dirty="0">
                <a:solidFill>
                  <a:schemeClr val="bg1"/>
                </a:solidFill>
                <a:latin typeface="Times New Roman" pitchFamily="18" charset="0"/>
                <a:cs typeface="Times New Roman" pitchFamily="18" charset="0"/>
              </a:rPr>
              <a:t>            'p(Yes): %{</a:t>
            </a:r>
            <a:r>
              <a:rPr lang="en-IN" sz="2000" dirty="0" err="1">
                <a:solidFill>
                  <a:schemeClr val="bg1"/>
                </a:solidFill>
                <a:latin typeface="Times New Roman" pitchFamily="18" charset="0"/>
                <a:cs typeface="Times New Roman" pitchFamily="18" charset="0"/>
              </a:rPr>
              <a:t>customdata</a:t>
            </a:r>
            <a:r>
              <a:rPr lang="en-IN" sz="2000" dirty="0">
                <a:solidFill>
                  <a:schemeClr val="bg1"/>
                </a:solidFill>
                <a:latin typeface="Times New Roman" pitchFamily="18" charset="0"/>
                <a:cs typeface="Times New Roman" pitchFamily="18" charset="0"/>
              </a:rPr>
              <a:t>[0]:.3f}&lt;</a:t>
            </a:r>
            <a:r>
              <a:rPr lang="en-IN" sz="2000" dirty="0" err="1">
                <a:solidFill>
                  <a:schemeClr val="bg1"/>
                </a:solidFill>
                <a:latin typeface="Times New Roman" pitchFamily="18" charset="0"/>
                <a:cs typeface="Times New Roman" pitchFamily="18" charset="0"/>
              </a:rPr>
              <a:t>br</a:t>
            </a:r>
            <a:r>
              <a:rPr lang="en-IN" sz="2000" dirty="0">
                <a:solidFill>
                  <a:schemeClr val="bg1"/>
                </a:solidFill>
                <a:latin typeface="Times New Roman" pitchFamily="18" charset="0"/>
                <a:cs typeface="Times New Roman" pitchFamily="18" charset="0"/>
              </a:rPr>
              <a:t>&gt;'</a:t>
            </a:r>
          </a:p>
          <a:p>
            <a:r>
              <a:rPr lang="en-IN" sz="2000" dirty="0">
                <a:solidFill>
                  <a:schemeClr val="bg1"/>
                </a:solidFill>
                <a:latin typeface="Times New Roman" pitchFamily="18" charset="0"/>
                <a:cs typeface="Times New Roman" pitchFamily="18" charset="0"/>
              </a:rPr>
              <a:t>            'p(No): %{</a:t>
            </a:r>
            <a:r>
              <a:rPr lang="en-IN" sz="2000" dirty="0" err="1">
                <a:solidFill>
                  <a:schemeClr val="bg1"/>
                </a:solidFill>
                <a:latin typeface="Times New Roman" pitchFamily="18" charset="0"/>
                <a:cs typeface="Times New Roman" pitchFamily="18" charset="0"/>
              </a:rPr>
              <a:t>customdata</a:t>
            </a:r>
            <a:r>
              <a:rPr lang="en-IN" sz="2000" dirty="0">
                <a:solidFill>
                  <a:schemeClr val="bg1"/>
                </a:solidFill>
                <a:latin typeface="Times New Roman" pitchFamily="18" charset="0"/>
                <a:cs typeface="Times New Roman" pitchFamily="18" charset="0"/>
              </a:rPr>
              <a:t>[1]:.3f}&lt;</a:t>
            </a:r>
            <a:r>
              <a:rPr lang="en-IN" sz="2000" dirty="0" err="1">
                <a:solidFill>
                  <a:schemeClr val="bg1"/>
                </a:solidFill>
                <a:latin typeface="Times New Roman" pitchFamily="18" charset="0"/>
                <a:cs typeface="Times New Roman" pitchFamily="18" charset="0"/>
              </a:rPr>
              <a:t>br</a:t>
            </a:r>
            <a:r>
              <a:rPr lang="en-IN" sz="2000" dirty="0">
                <a:solidFill>
                  <a:schemeClr val="bg1"/>
                </a:solidFill>
                <a:latin typeface="Times New Roman" pitchFamily="18" charset="0"/>
                <a:cs typeface="Times New Roman" pitchFamily="18" charset="0"/>
              </a:rPr>
              <a:t>&gt;'</a:t>
            </a:r>
          </a:p>
          <a:p>
            <a:r>
              <a:rPr lang="en-IN" sz="2000" dirty="0">
                <a:solidFill>
                  <a:schemeClr val="bg1"/>
                </a:solidFill>
                <a:latin typeface="Times New Roman" pitchFamily="18" charset="0"/>
                <a:cs typeface="Times New Roman" pitchFamily="18" charset="0"/>
              </a:rPr>
              <a:t>        )</a:t>
            </a:r>
          </a:p>
          <a:p>
            <a:r>
              <a:rPr lang="en-IN" sz="2000" dirty="0">
                <a:solidFill>
                  <a:schemeClr val="bg1"/>
                </a:solidFill>
                <a:latin typeface="Times New Roman" pitchFamily="18" charset="0"/>
                <a:cs typeface="Times New Roman" pitchFamily="18" charset="0"/>
              </a:rPr>
              <a:t>    )</a:t>
            </a:r>
          </a:p>
          <a:p>
            <a:r>
              <a:rPr lang="en-IN" sz="2000" dirty="0">
                <a:solidFill>
                  <a:schemeClr val="bg1"/>
                </a:solidFill>
                <a:latin typeface="Times New Roman" pitchFamily="18" charset="0"/>
                <a:cs typeface="Times New Roman" pitchFamily="18" charset="0"/>
              </a:rPr>
              <a:t>)</a:t>
            </a:r>
          </a:p>
          <a:p>
            <a:r>
              <a:rPr lang="en-IN" sz="2000" dirty="0" err="1">
                <a:solidFill>
                  <a:schemeClr val="bg1"/>
                </a:solidFill>
                <a:latin typeface="Times New Roman" pitchFamily="18" charset="0"/>
                <a:cs typeface="Times New Roman" pitchFamily="18" charset="0"/>
              </a:rPr>
              <a:t>fig.update_layout</a:t>
            </a:r>
            <a:r>
              <a:rPr lang="en-IN" sz="2000" dirty="0">
                <a:solidFill>
                  <a:schemeClr val="bg1"/>
                </a:solidFill>
                <a:latin typeface="Times New Roman" pitchFamily="18" charset="0"/>
                <a:cs typeface="Times New Roman" pitchFamily="18" charset="0"/>
              </a:rPr>
              <a:t>(</a:t>
            </a:r>
          </a:p>
          <a:p>
            <a:r>
              <a:rPr lang="en-IN" sz="2000" dirty="0">
                <a:solidFill>
                  <a:schemeClr val="bg1"/>
                </a:solidFill>
                <a:latin typeface="Times New Roman" pitchFamily="18" charset="0"/>
                <a:cs typeface="Times New Roman" pitchFamily="18" charset="0"/>
              </a:rPr>
              <a:t>    </a:t>
            </a:r>
            <a:r>
              <a:rPr lang="en-IN" sz="2000" dirty="0" err="1">
                <a:solidFill>
                  <a:schemeClr val="bg1"/>
                </a:solidFill>
                <a:latin typeface="Times New Roman" pitchFamily="18" charset="0"/>
                <a:cs typeface="Times New Roman" pitchFamily="18" charset="0"/>
              </a:rPr>
              <a:t>legend_orientation</a:t>
            </a:r>
            <a:r>
              <a:rPr lang="en-IN" sz="2000" dirty="0">
                <a:solidFill>
                  <a:schemeClr val="bg1"/>
                </a:solidFill>
                <a:latin typeface="Times New Roman" pitchFamily="18" charset="0"/>
                <a:cs typeface="Times New Roman" pitchFamily="18" charset="0"/>
              </a:rPr>
              <a:t>='h',</a:t>
            </a:r>
          </a:p>
          <a:p>
            <a:r>
              <a:rPr lang="en-IN" sz="2000" dirty="0">
                <a:solidFill>
                  <a:schemeClr val="bg1"/>
                </a:solidFill>
                <a:latin typeface="Times New Roman" pitchFamily="18" charset="0"/>
                <a:cs typeface="Times New Roman" pitchFamily="18" charset="0"/>
              </a:rPr>
              <a:t>    title='Prediction Confidence on Test Split'</a:t>
            </a:r>
          </a:p>
          <a:p>
            <a:r>
              <a:rPr lang="en-IN" sz="2000" dirty="0">
                <a:solidFill>
                  <a:schemeClr val="bg1"/>
                </a:solidFill>
                <a:latin typeface="Times New Roman" pitchFamily="18" charset="0"/>
                <a:cs typeface="Times New Roman" pitchFamily="18" charset="0"/>
              </a:rPr>
              <a:t>)</a:t>
            </a:r>
          </a:p>
          <a:p>
            <a:r>
              <a:rPr lang="en-IN" sz="2000" dirty="0" err="1">
                <a:solidFill>
                  <a:schemeClr val="bg1"/>
                </a:solidFill>
                <a:latin typeface="Times New Roman" pitchFamily="18" charset="0"/>
                <a:cs typeface="Times New Roman" pitchFamily="18" charset="0"/>
              </a:rPr>
              <a:t>fig.show</a:t>
            </a:r>
            <a:r>
              <a:rPr lang="en-IN" sz="2000" dirty="0">
                <a:solidFill>
                  <a:schemeClr val="bg1"/>
                </a:solidFill>
                <a:latin typeface="Times New Roman" pitchFamily="18" charset="0"/>
                <a:cs typeface="Times New Roman" pitchFamily="18" charset="0"/>
              </a:rPr>
              <a:t>()</a:t>
            </a:r>
          </a:p>
        </p:txBody>
      </p:sp>
    </p:spTree>
    <p:extLst>
      <p:ext uri="{BB962C8B-B14F-4D97-AF65-F5344CB8AC3E}">
        <p14:creationId xmlns:p14="http://schemas.microsoft.com/office/powerpoint/2010/main" val="1917075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2212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Display training and test splits</a:t>
            </a:r>
            <a:endParaRPr lang="en-IN" sz="8000" b="1" u="sng" dirty="0">
              <a:solidFill>
                <a:schemeClr val="bg1"/>
              </a:solidFill>
              <a:latin typeface="Times New Roman" pitchFamily="18" charset="0"/>
              <a:cs typeface="Times New Roman" pitchFamily="18" charset="0"/>
            </a:endParaRPr>
          </a:p>
        </p:txBody>
      </p:sp>
      <p:sp>
        <p:nvSpPr>
          <p:cNvPr id="7" name="TextBox 6"/>
          <p:cNvSpPr txBox="1"/>
          <p:nvPr/>
        </p:nvSpPr>
        <p:spPr>
          <a:xfrm>
            <a:off x="1143000" y="7581900"/>
            <a:ext cx="16535400" cy="2308324"/>
          </a:xfrm>
          <a:prstGeom prst="rect">
            <a:avLst/>
          </a:prstGeom>
          <a:noFill/>
        </p:spPr>
        <p:txBody>
          <a:bodyPr wrap="square" rtlCol="0">
            <a:spAutoFit/>
          </a:bodyPr>
          <a:lstStyle/>
          <a:p>
            <a:r>
              <a:rPr lang="en-IN" sz="4800" dirty="0">
                <a:solidFill>
                  <a:schemeClr val="bg1"/>
                </a:solidFill>
                <a:latin typeface="Times New Roman" pitchFamily="18" charset="0"/>
                <a:cs typeface="Times New Roman" pitchFamily="18" charset="0"/>
              </a:rPr>
              <a:t>The train-test split procedure is used to estimate the performance of machine learning algorithms when they are used to make predictions on data </a:t>
            </a:r>
            <a:r>
              <a:rPr lang="en-IN" sz="4800" dirty="0" smtClean="0">
                <a:solidFill>
                  <a:schemeClr val="bg1"/>
                </a:solidFill>
                <a:latin typeface="Times New Roman" pitchFamily="18" charset="0"/>
                <a:cs typeface="Times New Roman" pitchFamily="18" charset="0"/>
              </a:rPr>
              <a:t>not </a:t>
            </a:r>
            <a:r>
              <a:rPr lang="en-IN" sz="4800" dirty="0">
                <a:solidFill>
                  <a:schemeClr val="bg1"/>
                </a:solidFill>
                <a:latin typeface="Times New Roman" pitchFamily="18" charset="0"/>
                <a:cs typeface="Times New Roman" pitchFamily="18" charset="0"/>
              </a:rPr>
              <a:t>used to train the model.</a:t>
            </a:r>
          </a:p>
        </p:txBody>
      </p:sp>
      <p:sp>
        <p:nvSpPr>
          <p:cNvPr id="9" name="TextBox 8"/>
          <p:cNvSpPr txBox="1"/>
          <p:nvPr/>
        </p:nvSpPr>
        <p:spPr>
          <a:xfrm>
            <a:off x="800100" y="2476500"/>
            <a:ext cx="16535400" cy="830997"/>
          </a:xfrm>
          <a:prstGeom prst="rect">
            <a:avLst/>
          </a:prstGeom>
          <a:noFill/>
        </p:spPr>
        <p:txBody>
          <a:bodyPr wrap="square" rtlCol="0">
            <a:spAutoFit/>
          </a:bodyPr>
          <a:lstStyle/>
          <a:p>
            <a:endParaRPr lang="en-IN" sz="4800" dirty="0">
              <a:solidFill>
                <a:schemeClr val="bg1"/>
              </a:solidFill>
              <a:latin typeface="Times New Roman" pitchFamily="18" charset="0"/>
              <a:cs typeface="Times New Roman" pitchFamily="18"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171700"/>
            <a:ext cx="16878300" cy="5275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12201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5122"/>
                                        </p:tgtEl>
                                        <p:attrNameLst>
                                          <p:attrName>style.visibility</p:attrName>
                                        </p:attrNameLst>
                                      </p:cBhvr>
                                      <p:to>
                                        <p:strVal val="visible"/>
                                      </p:to>
                                    </p:set>
                                    <p:animEffect transition="in" filter="circle(in)">
                                      <p:cBhvr>
                                        <p:cTn id="17" dur="2000"/>
                                        <p:tgtEl>
                                          <p:spTgt spid="512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75" y="2781301"/>
            <a:ext cx="18448338" cy="6664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itle 1"/>
          <p:cNvSpPr txBox="1">
            <a:spLocks/>
          </p:cNvSpPr>
          <p:nvPr/>
        </p:nvSpPr>
        <p:spPr>
          <a:xfrm>
            <a:off x="457200" y="274638"/>
            <a:ext cx="17373600" cy="1143000"/>
          </a:xfrm>
          <a:prstGeom prst="rect">
            <a:avLst/>
          </a:prstGeom>
        </p:spPr>
        <p:txBody>
          <a:bodyP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IN" dirty="0"/>
          </a:p>
        </p:txBody>
      </p:sp>
      <p:sp>
        <p:nvSpPr>
          <p:cNvPr id="9" name="Title 1"/>
          <p:cNvSpPr txBox="1">
            <a:spLocks/>
          </p:cNvSpPr>
          <p:nvPr/>
        </p:nvSpPr>
        <p:spPr>
          <a:xfrm>
            <a:off x="457200" y="274638"/>
            <a:ext cx="178308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Multi-class prediction confidence with </a:t>
            </a:r>
            <a:r>
              <a:rPr lang="en-IN" sz="8000" b="1" u="sng" dirty="0" err="1" smtClean="0">
                <a:solidFill>
                  <a:schemeClr val="bg1"/>
                </a:solidFill>
                <a:latin typeface="Times New Roman" pitchFamily="18" charset="0"/>
                <a:cs typeface="Times New Roman" pitchFamily="18" charset="0"/>
              </a:rPr>
              <a:t>go.Heatmap</a:t>
            </a:r>
            <a:endParaRPr lang="en-IN" sz="8000" b="1" u="sng"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4287906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6146"/>
                                        </p:tgtEl>
                                        <p:attrNameLst>
                                          <p:attrName>style.visibility</p:attrName>
                                        </p:attrNameLst>
                                      </p:cBhvr>
                                      <p:to>
                                        <p:strVal val="visible"/>
                                      </p:to>
                                    </p:set>
                                    <p:animEffect transition="in" filter="barn(inVertical)">
                                      <p:cBhvr>
                                        <p:cTn id="17"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7" name="Title 1"/>
          <p:cNvSpPr txBox="1">
            <a:spLocks/>
          </p:cNvSpPr>
          <p:nvPr/>
        </p:nvSpPr>
        <p:spPr>
          <a:xfrm>
            <a:off x="611560" y="116632"/>
            <a:ext cx="17676440" cy="1826468"/>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err="1" smtClean="0">
                <a:solidFill>
                  <a:schemeClr val="bg1"/>
                </a:solidFill>
                <a:latin typeface="Times New Roman" pitchFamily="18" charset="0"/>
                <a:cs typeface="Times New Roman" pitchFamily="18" charset="0"/>
              </a:rPr>
              <a:t>Distplots</a:t>
            </a:r>
            <a:endParaRPr lang="en-IN" sz="8000" b="1" u="sng" dirty="0">
              <a:solidFill>
                <a:schemeClr val="bg1"/>
              </a:solidFill>
              <a:latin typeface="Times New Roman" pitchFamily="18" charset="0"/>
              <a:cs typeface="Times New Roman" pitchFamily="18" charset="0"/>
            </a:endParaRPr>
          </a:p>
        </p:txBody>
      </p:sp>
      <p:sp>
        <p:nvSpPr>
          <p:cNvPr id="8" name="Subtitle 2"/>
          <p:cNvSpPr txBox="1">
            <a:spLocks/>
          </p:cNvSpPr>
          <p:nvPr/>
        </p:nvSpPr>
        <p:spPr>
          <a:xfrm>
            <a:off x="539552" y="1916832"/>
            <a:ext cx="17596048" cy="817966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sz="6000" dirty="0" smtClean="0">
                <a:solidFill>
                  <a:schemeClr val="bg1"/>
                </a:solidFill>
                <a:latin typeface="Times New Roman" pitchFamily="18" charset="0"/>
                <a:cs typeface="Times New Roman" pitchFamily="18" charset="0"/>
              </a:rPr>
              <a:t>Combined statistical representations with </a:t>
            </a:r>
            <a:r>
              <a:rPr lang="en-IN" sz="6000" dirty="0" err="1" smtClean="0">
                <a:solidFill>
                  <a:schemeClr val="bg1"/>
                </a:solidFill>
                <a:latin typeface="Times New Roman" pitchFamily="18" charset="0"/>
                <a:cs typeface="Times New Roman" pitchFamily="18" charset="0"/>
              </a:rPr>
              <a:t>px.histogram</a:t>
            </a:r>
            <a:r>
              <a:rPr lang="en-IN" sz="6000" dirty="0" smtClean="0">
                <a:solidFill>
                  <a:schemeClr val="bg1"/>
                </a:solidFill>
                <a:latin typeface="Times New Roman" pitchFamily="18" charset="0"/>
                <a:cs typeface="Times New Roman" pitchFamily="18" charset="0"/>
              </a:rPr>
              <a:t>. Several representations of statistical distributions are  histograms, violin plots, box plots. It is also possible to combine several representations in the same plot. The </a:t>
            </a:r>
            <a:r>
              <a:rPr lang="en-IN" sz="6000" dirty="0" err="1" smtClean="0">
                <a:solidFill>
                  <a:schemeClr val="bg1"/>
                </a:solidFill>
                <a:latin typeface="Times New Roman" pitchFamily="18" charset="0"/>
                <a:cs typeface="Times New Roman" pitchFamily="18" charset="0"/>
              </a:rPr>
              <a:t>plotly</a:t>
            </a:r>
            <a:r>
              <a:rPr lang="en-IN" sz="6000" dirty="0" smtClean="0">
                <a:solidFill>
                  <a:schemeClr val="bg1"/>
                </a:solidFill>
                <a:latin typeface="Times New Roman" pitchFamily="18" charset="0"/>
                <a:cs typeface="Times New Roman" pitchFamily="18" charset="0"/>
              </a:rPr>
              <a:t> express function </a:t>
            </a:r>
            <a:r>
              <a:rPr lang="en-IN" sz="6000" dirty="0" err="1" smtClean="0">
                <a:solidFill>
                  <a:schemeClr val="bg1"/>
                </a:solidFill>
                <a:latin typeface="Times New Roman" pitchFamily="18" charset="0"/>
                <a:cs typeface="Times New Roman" pitchFamily="18" charset="0"/>
              </a:rPr>
              <a:t>px.histogram</a:t>
            </a:r>
            <a:r>
              <a:rPr lang="en-IN" sz="6000" dirty="0" smtClean="0">
                <a:solidFill>
                  <a:schemeClr val="bg1"/>
                </a:solidFill>
                <a:latin typeface="Times New Roman" pitchFamily="18" charset="0"/>
                <a:cs typeface="Times New Roman" pitchFamily="18" charset="0"/>
              </a:rPr>
              <a:t> can add a subplot with a different statistical representation than the histogram , provided by parameter marginal. </a:t>
            </a:r>
            <a:r>
              <a:rPr lang="en-IN" sz="6000" dirty="0" err="1" smtClean="0">
                <a:solidFill>
                  <a:schemeClr val="bg1"/>
                </a:solidFill>
                <a:latin typeface="Times New Roman" pitchFamily="18" charset="0"/>
                <a:cs typeface="Times New Roman" pitchFamily="18" charset="0"/>
              </a:rPr>
              <a:t>Plotly</a:t>
            </a:r>
            <a:r>
              <a:rPr lang="en-IN" sz="6000" dirty="0" smtClean="0">
                <a:solidFill>
                  <a:schemeClr val="bg1"/>
                </a:solidFill>
                <a:latin typeface="Times New Roman" pitchFamily="18" charset="0"/>
                <a:cs typeface="Times New Roman" pitchFamily="18" charset="0"/>
              </a:rPr>
              <a:t> Express is the easy-to-use, high-level interface to </a:t>
            </a:r>
            <a:r>
              <a:rPr lang="en-IN" sz="6000" dirty="0" err="1" smtClean="0">
                <a:solidFill>
                  <a:schemeClr val="bg1"/>
                </a:solidFill>
                <a:latin typeface="Times New Roman" pitchFamily="18" charset="0"/>
                <a:cs typeface="Times New Roman" pitchFamily="18" charset="0"/>
              </a:rPr>
              <a:t>Plotly</a:t>
            </a:r>
            <a:endParaRPr lang="en-IN" sz="80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3406061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6" name="Rectangle 5"/>
          <p:cNvSpPr/>
          <p:nvPr/>
        </p:nvSpPr>
        <p:spPr>
          <a:xfrm>
            <a:off x="457200" y="111353"/>
            <a:ext cx="17526000" cy="8956298"/>
          </a:xfrm>
          <a:prstGeom prst="rect">
            <a:avLst/>
          </a:prstGeom>
        </p:spPr>
        <p:txBody>
          <a:bodyPr wrap="square">
            <a:spAutoFit/>
          </a:bodyPr>
          <a:lstStyle/>
          <a:p>
            <a:r>
              <a:rPr lang="en-IN" dirty="0">
                <a:solidFill>
                  <a:schemeClr val="bg1"/>
                </a:solidFill>
                <a:latin typeface="Times New Roman" pitchFamily="18" charset="0"/>
                <a:cs typeface="Times New Roman" pitchFamily="18" charset="0"/>
              </a:rPr>
              <a:t>import </a:t>
            </a:r>
            <a:r>
              <a:rPr lang="en-IN" dirty="0" err="1">
                <a:solidFill>
                  <a:schemeClr val="bg1"/>
                </a:solidFill>
                <a:latin typeface="Times New Roman" pitchFamily="18" charset="0"/>
                <a:cs typeface="Times New Roman" pitchFamily="18" charset="0"/>
              </a:rPr>
              <a:t>numpy</a:t>
            </a:r>
            <a:r>
              <a:rPr lang="en-IN" dirty="0">
                <a:solidFill>
                  <a:schemeClr val="bg1"/>
                </a:solidFill>
                <a:latin typeface="Times New Roman" pitchFamily="18" charset="0"/>
                <a:cs typeface="Times New Roman" pitchFamily="18" charset="0"/>
              </a:rPr>
              <a:t> as </a:t>
            </a:r>
            <a:r>
              <a:rPr lang="en-IN" dirty="0" err="1">
                <a:solidFill>
                  <a:schemeClr val="bg1"/>
                </a:solidFill>
                <a:latin typeface="Times New Roman" pitchFamily="18" charset="0"/>
                <a:cs typeface="Times New Roman" pitchFamily="18" charset="0"/>
              </a:rPr>
              <a:t>np</a:t>
            </a:r>
            <a:endParaRPr lang="en-IN" dirty="0">
              <a:solidFill>
                <a:schemeClr val="bg1"/>
              </a:solidFill>
              <a:latin typeface="Times New Roman" pitchFamily="18" charset="0"/>
              <a:cs typeface="Times New Roman" pitchFamily="18" charset="0"/>
            </a:endParaRPr>
          </a:p>
          <a:p>
            <a:r>
              <a:rPr lang="en-IN" dirty="0">
                <a:solidFill>
                  <a:schemeClr val="bg1"/>
                </a:solidFill>
                <a:latin typeface="Times New Roman" pitchFamily="18" charset="0"/>
                <a:cs typeface="Times New Roman" pitchFamily="18" charset="0"/>
              </a:rPr>
              <a:t>import </a:t>
            </a:r>
            <a:r>
              <a:rPr lang="en-IN" dirty="0" err="1">
                <a:solidFill>
                  <a:schemeClr val="bg1"/>
                </a:solidFill>
                <a:latin typeface="Times New Roman" pitchFamily="18" charset="0"/>
                <a:cs typeface="Times New Roman" pitchFamily="18" charset="0"/>
              </a:rPr>
              <a:t>plotly.express</a:t>
            </a:r>
            <a:r>
              <a:rPr lang="en-IN" dirty="0">
                <a:solidFill>
                  <a:schemeClr val="bg1"/>
                </a:solidFill>
                <a:latin typeface="Times New Roman" pitchFamily="18" charset="0"/>
                <a:cs typeface="Times New Roman" pitchFamily="18" charset="0"/>
              </a:rPr>
              <a:t> as </a:t>
            </a:r>
            <a:r>
              <a:rPr lang="en-IN" dirty="0" err="1">
                <a:solidFill>
                  <a:schemeClr val="bg1"/>
                </a:solidFill>
                <a:latin typeface="Times New Roman" pitchFamily="18" charset="0"/>
                <a:cs typeface="Times New Roman" pitchFamily="18" charset="0"/>
              </a:rPr>
              <a:t>px</a:t>
            </a:r>
            <a:endParaRPr lang="en-IN" dirty="0">
              <a:solidFill>
                <a:schemeClr val="bg1"/>
              </a:solidFill>
              <a:latin typeface="Times New Roman" pitchFamily="18" charset="0"/>
              <a:cs typeface="Times New Roman" pitchFamily="18" charset="0"/>
            </a:endParaRPr>
          </a:p>
          <a:p>
            <a:r>
              <a:rPr lang="en-IN" dirty="0">
                <a:solidFill>
                  <a:schemeClr val="bg1"/>
                </a:solidFill>
                <a:latin typeface="Times New Roman" pitchFamily="18" charset="0"/>
                <a:cs typeface="Times New Roman" pitchFamily="18" charset="0"/>
              </a:rPr>
              <a:t>import </a:t>
            </a:r>
            <a:r>
              <a:rPr lang="en-IN" dirty="0" err="1">
                <a:solidFill>
                  <a:schemeClr val="bg1"/>
                </a:solidFill>
                <a:latin typeface="Times New Roman" pitchFamily="18" charset="0"/>
                <a:cs typeface="Times New Roman" pitchFamily="18" charset="0"/>
              </a:rPr>
              <a:t>plotly.graph_objects</a:t>
            </a:r>
            <a:r>
              <a:rPr lang="en-IN" dirty="0">
                <a:solidFill>
                  <a:schemeClr val="bg1"/>
                </a:solidFill>
                <a:latin typeface="Times New Roman" pitchFamily="18" charset="0"/>
                <a:cs typeface="Times New Roman" pitchFamily="18" charset="0"/>
              </a:rPr>
              <a:t> as go</a:t>
            </a:r>
          </a:p>
          <a:p>
            <a:r>
              <a:rPr lang="en-IN" dirty="0">
                <a:solidFill>
                  <a:schemeClr val="bg1"/>
                </a:solidFill>
                <a:latin typeface="Times New Roman" pitchFamily="18" charset="0"/>
                <a:cs typeface="Times New Roman" pitchFamily="18" charset="0"/>
              </a:rPr>
              <a:t>from </a:t>
            </a:r>
            <a:r>
              <a:rPr lang="en-IN" dirty="0" err="1">
                <a:solidFill>
                  <a:schemeClr val="bg1"/>
                </a:solidFill>
                <a:latin typeface="Times New Roman" pitchFamily="18" charset="0"/>
                <a:cs typeface="Times New Roman" pitchFamily="18" charset="0"/>
              </a:rPr>
              <a:t>sklearn.svm</a:t>
            </a:r>
            <a:r>
              <a:rPr lang="en-IN" dirty="0">
                <a:solidFill>
                  <a:schemeClr val="bg1"/>
                </a:solidFill>
                <a:latin typeface="Times New Roman" pitchFamily="18" charset="0"/>
                <a:cs typeface="Times New Roman" pitchFamily="18" charset="0"/>
              </a:rPr>
              <a:t> import SVR</a:t>
            </a:r>
          </a:p>
          <a:p>
            <a:r>
              <a:rPr lang="en-IN" dirty="0">
                <a:solidFill>
                  <a:schemeClr val="bg1"/>
                </a:solidFill>
                <a:latin typeface="Times New Roman" pitchFamily="18" charset="0"/>
                <a:cs typeface="Times New Roman" pitchFamily="18" charset="0"/>
              </a:rPr>
              <a:t/>
            </a:r>
            <a:br>
              <a:rPr lang="en-IN" dirty="0">
                <a:solidFill>
                  <a:schemeClr val="bg1"/>
                </a:solidFill>
                <a:latin typeface="Times New Roman" pitchFamily="18" charset="0"/>
                <a:cs typeface="Times New Roman" pitchFamily="18" charset="0"/>
              </a:rPr>
            </a:br>
            <a:r>
              <a:rPr lang="en-IN" dirty="0" err="1">
                <a:solidFill>
                  <a:schemeClr val="bg1"/>
                </a:solidFill>
                <a:latin typeface="Times New Roman" pitchFamily="18" charset="0"/>
                <a:cs typeface="Times New Roman" pitchFamily="18" charset="0"/>
              </a:rPr>
              <a:t>mesh_size</a:t>
            </a:r>
            <a:r>
              <a:rPr lang="en-IN" dirty="0">
                <a:solidFill>
                  <a:schemeClr val="bg1"/>
                </a:solidFill>
                <a:latin typeface="Times New Roman" pitchFamily="18" charset="0"/>
                <a:cs typeface="Times New Roman" pitchFamily="18" charset="0"/>
              </a:rPr>
              <a:t> = .02</a:t>
            </a:r>
          </a:p>
          <a:p>
            <a:r>
              <a:rPr lang="en-IN" dirty="0">
                <a:solidFill>
                  <a:schemeClr val="bg1"/>
                </a:solidFill>
                <a:latin typeface="Times New Roman" pitchFamily="18" charset="0"/>
                <a:cs typeface="Times New Roman" pitchFamily="18" charset="0"/>
              </a:rPr>
              <a:t>margin = 0</a:t>
            </a:r>
          </a:p>
          <a:p>
            <a:r>
              <a:rPr lang="en-IN" dirty="0">
                <a:solidFill>
                  <a:schemeClr val="bg1"/>
                </a:solidFill>
                <a:latin typeface="Times New Roman" pitchFamily="18" charset="0"/>
                <a:cs typeface="Times New Roman" pitchFamily="18" charset="0"/>
              </a:rPr>
              <a:t/>
            </a:r>
            <a:br>
              <a:rPr lang="en-IN" dirty="0">
                <a:solidFill>
                  <a:schemeClr val="bg1"/>
                </a:solidFill>
                <a:latin typeface="Times New Roman" pitchFamily="18" charset="0"/>
                <a:cs typeface="Times New Roman" pitchFamily="18" charset="0"/>
              </a:rPr>
            </a:br>
            <a:r>
              <a:rPr lang="en-IN" dirty="0" err="1">
                <a:solidFill>
                  <a:schemeClr val="bg1"/>
                </a:solidFill>
                <a:latin typeface="Times New Roman" pitchFamily="18" charset="0"/>
                <a:cs typeface="Times New Roman" pitchFamily="18" charset="0"/>
              </a:rPr>
              <a:t>df</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pd.read_csv</a:t>
            </a:r>
            <a:r>
              <a:rPr lang="en-IN" dirty="0">
                <a:solidFill>
                  <a:schemeClr val="bg1"/>
                </a:solidFill>
                <a:latin typeface="Times New Roman" pitchFamily="18" charset="0"/>
                <a:cs typeface="Times New Roman" pitchFamily="18" charset="0"/>
              </a:rPr>
              <a:t>('Survey on Student Mental Health1 (1).</a:t>
            </a:r>
            <a:r>
              <a:rPr lang="en-IN" dirty="0" err="1">
                <a:solidFill>
                  <a:schemeClr val="bg1"/>
                </a:solidFill>
                <a:latin typeface="Times New Roman" pitchFamily="18" charset="0"/>
                <a:cs typeface="Times New Roman" pitchFamily="18" charset="0"/>
              </a:rPr>
              <a:t>csv</a:t>
            </a:r>
            <a:r>
              <a:rPr lang="en-IN" dirty="0">
                <a:solidFill>
                  <a:schemeClr val="bg1"/>
                </a:solidFill>
                <a:latin typeface="Times New Roman" pitchFamily="18" charset="0"/>
                <a:cs typeface="Times New Roman" pitchFamily="18" charset="0"/>
              </a:rPr>
              <a:t>')</a:t>
            </a:r>
          </a:p>
          <a:p>
            <a:r>
              <a:rPr lang="en-IN" dirty="0">
                <a:solidFill>
                  <a:schemeClr val="bg1"/>
                </a:solidFill>
                <a:latin typeface="Times New Roman" pitchFamily="18" charset="0"/>
                <a:cs typeface="Times New Roman" pitchFamily="18" charset="0"/>
              </a:rPr>
              <a:t>X = </a:t>
            </a:r>
            <a:r>
              <a:rPr lang="en-IN" dirty="0" err="1">
                <a:solidFill>
                  <a:schemeClr val="bg1"/>
                </a:solidFill>
                <a:latin typeface="Times New Roman" pitchFamily="18" charset="0"/>
                <a:cs typeface="Times New Roman" pitchFamily="18" charset="0"/>
              </a:rPr>
              <a:t>df</a:t>
            </a:r>
            <a:r>
              <a:rPr lang="en-IN" dirty="0">
                <a:solidFill>
                  <a:schemeClr val="bg1"/>
                </a:solidFill>
                <a:latin typeface="Times New Roman" pitchFamily="18" charset="0"/>
                <a:cs typeface="Times New Roman" pitchFamily="18" charset="0"/>
              </a:rPr>
              <a:t>[['How_much_time_are_you_sleeping_everyday','What_is_your_screen_time']]</a:t>
            </a:r>
          </a:p>
          <a:p>
            <a:r>
              <a:rPr lang="en-IN" dirty="0">
                <a:solidFill>
                  <a:schemeClr val="bg1"/>
                </a:solidFill>
                <a:latin typeface="Times New Roman" pitchFamily="18" charset="0"/>
                <a:cs typeface="Times New Roman" pitchFamily="18" charset="0"/>
              </a:rPr>
              <a:t>y = </a:t>
            </a:r>
            <a:r>
              <a:rPr lang="en-IN" dirty="0" err="1">
                <a:solidFill>
                  <a:schemeClr val="bg1"/>
                </a:solidFill>
                <a:latin typeface="Times New Roman" pitchFamily="18" charset="0"/>
                <a:cs typeface="Times New Roman" pitchFamily="18" charset="0"/>
              </a:rPr>
              <a:t>df</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Current_year_you_are_studying_in</a:t>
            </a:r>
            <a:r>
              <a:rPr lang="en-IN" dirty="0">
                <a:solidFill>
                  <a:schemeClr val="bg1"/>
                </a:solidFill>
                <a:latin typeface="Times New Roman" pitchFamily="18" charset="0"/>
                <a:cs typeface="Times New Roman" pitchFamily="18" charset="0"/>
              </a:rPr>
              <a:t>']</a:t>
            </a:r>
          </a:p>
          <a:p>
            <a:r>
              <a:rPr lang="en-IN" dirty="0">
                <a:solidFill>
                  <a:schemeClr val="bg1"/>
                </a:solidFill>
                <a:latin typeface="Times New Roman" pitchFamily="18" charset="0"/>
                <a:cs typeface="Times New Roman" pitchFamily="18" charset="0"/>
              </a:rPr>
              <a:t/>
            </a:r>
            <a:br>
              <a:rPr lang="en-IN" dirty="0">
                <a:solidFill>
                  <a:schemeClr val="bg1"/>
                </a:solidFill>
                <a:latin typeface="Times New Roman" pitchFamily="18" charset="0"/>
                <a:cs typeface="Times New Roman" pitchFamily="18" charset="0"/>
              </a:rPr>
            </a:br>
            <a:r>
              <a:rPr lang="en-IN" dirty="0">
                <a:solidFill>
                  <a:schemeClr val="bg1"/>
                </a:solidFill>
                <a:latin typeface="Times New Roman" pitchFamily="18" charset="0"/>
                <a:cs typeface="Times New Roman" pitchFamily="18" charset="0"/>
              </a:rPr>
              <a:t># Condition the model on </a:t>
            </a:r>
            <a:r>
              <a:rPr lang="en-IN" dirty="0" err="1">
                <a:solidFill>
                  <a:schemeClr val="bg1"/>
                </a:solidFill>
                <a:latin typeface="Times New Roman" pitchFamily="18" charset="0"/>
                <a:cs typeface="Times New Roman" pitchFamily="18" charset="0"/>
              </a:rPr>
              <a:t>How_much_time_are_you_sleeping_everyday</a:t>
            </a:r>
            <a:r>
              <a:rPr lang="en-IN" dirty="0">
                <a:solidFill>
                  <a:schemeClr val="bg1"/>
                </a:solidFill>
                <a:latin typeface="Times New Roman" pitchFamily="18" charset="0"/>
                <a:cs typeface="Times New Roman" pitchFamily="18" charset="0"/>
              </a:rPr>
              <a:t> and length, predict the petal width</a:t>
            </a:r>
          </a:p>
          <a:p>
            <a:r>
              <a:rPr lang="en-IN" dirty="0">
                <a:solidFill>
                  <a:schemeClr val="bg1"/>
                </a:solidFill>
                <a:latin typeface="Times New Roman" pitchFamily="18" charset="0"/>
                <a:cs typeface="Times New Roman" pitchFamily="18" charset="0"/>
              </a:rPr>
              <a:t>model = SVR(C=1.)</a:t>
            </a:r>
          </a:p>
          <a:p>
            <a:r>
              <a:rPr lang="en-IN" dirty="0" err="1">
                <a:solidFill>
                  <a:schemeClr val="bg1"/>
                </a:solidFill>
                <a:latin typeface="Times New Roman" pitchFamily="18" charset="0"/>
                <a:cs typeface="Times New Roman" pitchFamily="18" charset="0"/>
              </a:rPr>
              <a:t>model.fit</a:t>
            </a:r>
            <a:r>
              <a:rPr lang="en-IN" dirty="0">
                <a:solidFill>
                  <a:schemeClr val="bg1"/>
                </a:solidFill>
                <a:latin typeface="Times New Roman" pitchFamily="18" charset="0"/>
                <a:cs typeface="Times New Roman" pitchFamily="18" charset="0"/>
              </a:rPr>
              <a:t>(X, y)</a:t>
            </a:r>
          </a:p>
          <a:p>
            <a:r>
              <a:rPr lang="en-IN" dirty="0">
                <a:solidFill>
                  <a:schemeClr val="bg1"/>
                </a:solidFill>
                <a:latin typeface="Times New Roman" pitchFamily="18" charset="0"/>
                <a:cs typeface="Times New Roman" pitchFamily="18" charset="0"/>
              </a:rPr>
              <a:t/>
            </a:r>
            <a:br>
              <a:rPr lang="en-IN" dirty="0">
                <a:solidFill>
                  <a:schemeClr val="bg1"/>
                </a:solidFill>
                <a:latin typeface="Times New Roman" pitchFamily="18" charset="0"/>
                <a:cs typeface="Times New Roman" pitchFamily="18" charset="0"/>
              </a:rPr>
            </a:br>
            <a:r>
              <a:rPr lang="en-IN" dirty="0">
                <a:solidFill>
                  <a:schemeClr val="bg1"/>
                </a:solidFill>
                <a:latin typeface="Times New Roman" pitchFamily="18" charset="0"/>
                <a:cs typeface="Times New Roman" pitchFamily="18" charset="0"/>
              </a:rPr>
              <a:t># Create a mesh grid on which we will run our model</a:t>
            </a:r>
          </a:p>
          <a:p>
            <a:r>
              <a:rPr lang="en-IN" dirty="0" err="1">
                <a:solidFill>
                  <a:schemeClr val="bg1"/>
                </a:solidFill>
                <a:latin typeface="Times New Roman" pitchFamily="18" charset="0"/>
                <a:cs typeface="Times New Roman" pitchFamily="18" charset="0"/>
              </a:rPr>
              <a:t>x_min</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x_max</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X.How_much_time_are_you_sleeping_everyday.min</a:t>
            </a:r>
            <a:r>
              <a:rPr lang="en-IN" dirty="0">
                <a:solidFill>
                  <a:schemeClr val="bg1"/>
                </a:solidFill>
                <a:latin typeface="Times New Roman" pitchFamily="18" charset="0"/>
                <a:cs typeface="Times New Roman" pitchFamily="18" charset="0"/>
              </a:rPr>
              <a:t>() - margin, </a:t>
            </a:r>
            <a:r>
              <a:rPr lang="en-IN" dirty="0" err="1">
                <a:solidFill>
                  <a:schemeClr val="bg1"/>
                </a:solidFill>
                <a:latin typeface="Times New Roman" pitchFamily="18" charset="0"/>
                <a:cs typeface="Times New Roman" pitchFamily="18" charset="0"/>
              </a:rPr>
              <a:t>X.How_much_time_are_you_sleeping_everyday.max</a:t>
            </a:r>
            <a:r>
              <a:rPr lang="en-IN" dirty="0">
                <a:solidFill>
                  <a:schemeClr val="bg1"/>
                </a:solidFill>
                <a:latin typeface="Times New Roman" pitchFamily="18" charset="0"/>
                <a:cs typeface="Times New Roman" pitchFamily="18" charset="0"/>
              </a:rPr>
              <a:t>() + margin</a:t>
            </a:r>
          </a:p>
          <a:p>
            <a:r>
              <a:rPr lang="en-IN" dirty="0" err="1">
                <a:solidFill>
                  <a:schemeClr val="bg1"/>
                </a:solidFill>
                <a:latin typeface="Times New Roman" pitchFamily="18" charset="0"/>
                <a:cs typeface="Times New Roman" pitchFamily="18" charset="0"/>
              </a:rPr>
              <a:t>y_min</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y_max</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X.What_is_your_screen_time.min</a:t>
            </a:r>
            <a:r>
              <a:rPr lang="en-IN" dirty="0">
                <a:solidFill>
                  <a:schemeClr val="bg1"/>
                </a:solidFill>
                <a:latin typeface="Times New Roman" pitchFamily="18" charset="0"/>
                <a:cs typeface="Times New Roman" pitchFamily="18" charset="0"/>
              </a:rPr>
              <a:t>() - margin, </a:t>
            </a:r>
            <a:r>
              <a:rPr lang="en-IN" dirty="0" err="1">
                <a:solidFill>
                  <a:schemeClr val="bg1"/>
                </a:solidFill>
                <a:latin typeface="Times New Roman" pitchFamily="18" charset="0"/>
                <a:cs typeface="Times New Roman" pitchFamily="18" charset="0"/>
              </a:rPr>
              <a:t>X.What_is_your_screen_time.max</a:t>
            </a:r>
            <a:r>
              <a:rPr lang="en-IN" dirty="0">
                <a:solidFill>
                  <a:schemeClr val="bg1"/>
                </a:solidFill>
                <a:latin typeface="Times New Roman" pitchFamily="18" charset="0"/>
                <a:cs typeface="Times New Roman" pitchFamily="18" charset="0"/>
              </a:rPr>
              <a:t>() + margin</a:t>
            </a:r>
          </a:p>
          <a:p>
            <a:r>
              <a:rPr lang="en-IN" dirty="0" err="1">
                <a:solidFill>
                  <a:schemeClr val="bg1"/>
                </a:solidFill>
                <a:latin typeface="Times New Roman" pitchFamily="18" charset="0"/>
                <a:cs typeface="Times New Roman" pitchFamily="18" charset="0"/>
              </a:rPr>
              <a:t>xrange</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np.arange</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x_min</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x_max</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mesh_size</a:t>
            </a:r>
            <a:r>
              <a:rPr lang="en-IN" dirty="0">
                <a:solidFill>
                  <a:schemeClr val="bg1"/>
                </a:solidFill>
                <a:latin typeface="Times New Roman" pitchFamily="18" charset="0"/>
                <a:cs typeface="Times New Roman" pitchFamily="18" charset="0"/>
              </a:rPr>
              <a:t>)</a:t>
            </a:r>
          </a:p>
          <a:p>
            <a:r>
              <a:rPr lang="en-IN" dirty="0" err="1">
                <a:solidFill>
                  <a:schemeClr val="bg1"/>
                </a:solidFill>
                <a:latin typeface="Times New Roman" pitchFamily="18" charset="0"/>
                <a:cs typeface="Times New Roman" pitchFamily="18" charset="0"/>
              </a:rPr>
              <a:t>yrange</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np.arange</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y_min</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y_max</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mesh_size</a:t>
            </a:r>
            <a:r>
              <a:rPr lang="en-IN" dirty="0">
                <a:solidFill>
                  <a:schemeClr val="bg1"/>
                </a:solidFill>
                <a:latin typeface="Times New Roman" pitchFamily="18" charset="0"/>
                <a:cs typeface="Times New Roman" pitchFamily="18" charset="0"/>
              </a:rPr>
              <a:t>)</a:t>
            </a:r>
          </a:p>
          <a:p>
            <a:r>
              <a:rPr lang="en-IN" dirty="0">
                <a:solidFill>
                  <a:schemeClr val="bg1"/>
                </a:solidFill>
                <a:latin typeface="Times New Roman" pitchFamily="18" charset="0"/>
                <a:cs typeface="Times New Roman" pitchFamily="18" charset="0"/>
              </a:rPr>
              <a:t>xx, </a:t>
            </a:r>
            <a:r>
              <a:rPr lang="en-IN" dirty="0" err="1">
                <a:solidFill>
                  <a:schemeClr val="bg1"/>
                </a:solidFill>
                <a:latin typeface="Times New Roman" pitchFamily="18" charset="0"/>
                <a:cs typeface="Times New Roman" pitchFamily="18" charset="0"/>
              </a:rPr>
              <a:t>yy</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np.meshgrid</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xrange</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yrange</a:t>
            </a:r>
            <a:r>
              <a:rPr lang="en-IN" dirty="0">
                <a:solidFill>
                  <a:schemeClr val="bg1"/>
                </a:solidFill>
                <a:latin typeface="Times New Roman" pitchFamily="18" charset="0"/>
                <a:cs typeface="Times New Roman" pitchFamily="18" charset="0"/>
              </a:rPr>
              <a:t>)</a:t>
            </a:r>
          </a:p>
          <a:p>
            <a:r>
              <a:rPr lang="en-IN" dirty="0">
                <a:solidFill>
                  <a:schemeClr val="bg1"/>
                </a:solidFill>
                <a:latin typeface="Times New Roman" pitchFamily="18" charset="0"/>
                <a:cs typeface="Times New Roman" pitchFamily="18" charset="0"/>
              </a:rPr>
              <a:t/>
            </a:r>
            <a:br>
              <a:rPr lang="en-IN" dirty="0">
                <a:solidFill>
                  <a:schemeClr val="bg1"/>
                </a:solidFill>
                <a:latin typeface="Times New Roman" pitchFamily="18" charset="0"/>
                <a:cs typeface="Times New Roman" pitchFamily="18" charset="0"/>
              </a:rPr>
            </a:br>
            <a:r>
              <a:rPr lang="en-IN" dirty="0">
                <a:solidFill>
                  <a:schemeClr val="bg1"/>
                </a:solidFill>
                <a:latin typeface="Times New Roman" pitchFamily="18" charset="0"/>
                <a:cs typeface="Times New Roman" pitchFamily="18" charset="0"/>
              </a:rPr>
              <a:t># Run model</a:t>
            </a:r>
          </a:p>
          <a:p>
            <a:r>
              <a:rPr lang="en-IN" dirty="0" err="1">
                <a:solidFill>
                  <a:schemeClr val="bg1"/>
                </a:solidFill>
                <a:latin typeface="Times New Roman" pitchFamily="18" charset="0"/>
                <a:cs typeface="Times New Roman" pitchFamily="18" charset="0"/>
              </a:rPr>
              <a:t>pred</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model.predict</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np.c</a:t>
            </a:r>
            <a:r>
              <a:rPr lang="en-IN" dirty="0">
                <a:solidFill>
                  <a:schemeClr val="bg1"/>
                </a:solidFill>
                <a:latin typeface="Times New Roman" pitchFamily="18" charset="0"/>
                <a:cs typeface="Times New Roman" pitchFamily="18" charset="0"/>
              </a:rPr>
              <a:t>_[</a:t>
            </a:r>
            <a:r>
              <a:rPr lang="en-IN" dirty="0" err="1">
                <a:solidFill>
                  <a:schemeClr val="bg1"/>
                </a:solidFill>
                <a:latin typeface="Times New Roman" pitchFamily="18" charset="0"/>
                <a:cs typeface="Times New Roman" pitchFamily="18" charset="0"/>
              </a:rPr>
              <a:t>xx.ravel</a:t>
            </a:r>
            <a:r>
              <a:rPr lang="en-IN" dirty="0">
                <a:solidFill>
                  <a:schemeClr val="bg1"/>
                </a:solidFill>
                <a:latin typeface="Times New Roman" pitchFamily="18" charset="0"/>
                <a:cs typeface="Times New Roman" pitchFamily="18" charset="0"/>
              </a:rPr>
              <a:t>(), </a:t>
            </a:r>
            <a:r>
              <a:rPr lang="en-IN" dirty="0" err="1">
                <a:solidFill>
                  <a:schemeClr val="bg1"/>
                </a:solidFill>
                <a:latin typeface="Times New Roman" pitchFamily="18" charset="0"/>
                <a:cs typeface="Times New Roman" pitchFamily="18" charset="0"/>
              </a:rPr>
              <a:t>yy.ravel</a:t>
            </a:r>
            <a:r>
              <a:rPr lang="en-IN" dirty="0">
                <a:solidFill>
                  <a:schemeClr val="bg1"/>
                </a:solidFill>
                <a:latin typeface="Times New Roman" pitchFamily="18" charset="0"/>
                <a:cs typeface="Times New Roman" pitchFamily="18" charset="0"/>
              </a:rPr>
              <a:t>()])</a:t>
            </a:r>
          </a:p>
          <a:p>
            <a:r>
              <a:rPr lang="en-IN" dirty="0" err="1">
                <a:solidFill>
                  <a:schemeClr val="bg1"/>
                </a:solidFill>
                <a:latin typeface="Times New Roman" pitchFamily="18" charset="0"/>
                <a:cs typeface="Times New Roman" pitchFamily="18" charset="0"/>
              </a:rPr>
              <a:t>pred</a:t>
            </a:r>
            <a:r>
              <a:rPr lang="en-IN" dirty="0">
                <a:solidFill>
                  <a:schemeClr val="bg1"/>
                </a:solidFill>
                <a:latin typeface="Times New Roman" pitchFamily="18" charset="0"/>
                <a:cs typeface="Times New Roman" pitchFamily="18" charset="0"/>
              </a:rPr>
              <a:t> = </a:t>
            </a:r>
            <a:r>
              <a:rPr lang="en-IN" dirty="0" err="1">
                <a:solidFill>
                  <a:schemeClr val="bg1"/>
                </a:solidFill>
                <a:latin typeface="Times New Roman" pitchFamily="18" charset="0"/>
                <a:cs typeface="Times New Roman" pitchFamily="18" charset="0"/>
              </a:rPr>
              <a:t>pred.reshape</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xx.shape</a:t>
            </a:r>
            <a:r>
              <a:rPr lang="en-IN" dirty="0">
                <a:solidFill>
                  <a:schemeClr val="bg1"/>
                </a:solidFill>
                <a:latin typeface="Times New Roman" pitchFamily="18" charset="0"/>
                <a:cs typeface="Times New Roman" pitchFamily="18" charset="0"/>
              </a:rPr>
              <a:t>)</a:t>
            </a:r>
          </a:p>
          <a:p>
            <a:r>
              <a:rPr lang="en-IN" dirty="0">
                <a:solidFill>
                  <a:schemeClr val="bg1"/>
                </a:solidFill>
                <a:latin typeface="Times New Roman" pitchFamily="18" charset="0"/>
                <a:cs typeface="Times New Roman" pitchFamily="18" charset="0"/>
              </a:rPr>
              <a:t/>
            </a:r>
            <a:br>
              <a:rPr lang="en-IN" dirty="0">
                <a:solidFill>
                  <a:schemeClr val="bg1"/>
                </a:solidFill>
                <a:latin typeface="Times New Roman" pitchFamily="18" charset="0"/>
                <a:cs typeface="Times New Roman" pitchFamily="18" charset="0"/>
              </a:rPr>
            </a:br>
            <a:r>
              <a:rPr lang="en-IN" dirty="0">
                <a:solidFill>
                  <a:schemeClr val="bg1"/>
                </a:solidFill>
                <a:latin typeface="Times New Roman" pitchFamily="18" charset="0"/>
                <a:cs typeface="Times New Roman" pitchFamily="18" charset="0"/>
              </a:rPr>
              <a:t># Generate the plot</a:t>
            </a:r>
          </a:p>
          <a:p>
            <a:r>
              <a:rPr lang="en-IN" dirty="0">
                <a:solidFill>
                  <a:schemeClr val="bg1"/>
                </a:solidFill>
                <a:latin typeface="Times New Roman" pitchFamily="18" charset="0"/>
                <a:cs typeface="Times New Roman" pitchFamily="18" charset="0"/>
              </a:rPr>
              <a:t>fig = px.scatter_3d(</a:t>
            </a:r>
            <a:r>
              <a:rPr lang="en-IN" dirty="0" err="1">
                <a:solidFill>
                  <a:schemeClr val="bg1"/>
                </a:solidFill>
                <a:latin typeface="Times New Roman" pitchFamily="18" charset="0"/>
                <a:cs typeface="Times New Roman" pitchFamily="18" charset="0"/>
              </a:rPr>
              <a:t>df</a:t>
            </a:r>
            <a:r>
              <a:rPr lang="en-IN" dirty="0">
                <a:solidFill>
                  <a:schemeClr val="bg1"/>
                </a:solidFill>
                <a:latin typeface="Times New Roman" pitchFamily="18" charset="0"/>
                <a:cs typeface="Times New Roman" pitchFamily="18" charset="0"/>
              </a:rPr>
              <a:t>, x='</a:t>
            </a:r>
            <a:r>
              <a:rPr lang="en-IN" dirty="0" err="1">
                <a:solidFill>
                  <a:schemeClr val="bg1"/>
                </a:solidFill>
                <a:latin typeface="Times New Roman" pitchFamily="18" charset="0"/>
                <a:cs typeface="Times New Roman" pitchFamily="18" charset="0"/>
              </a:rPr>
              <a:t>How_much_time_are_you_sleeping_everyday</a:t>
            </a:r>
            <a:r>
              <a:rPr lang="en-IN" dirty="0">
                <a:solidFill>
                  <a:schemeClr val="bg1"/>
                </a:solidFill>
                <a:latin typeface="Times New Roman" pitchFamily="18" charset="0"/>
                <a:cs typeface="Times New Roman" pitchFamily="18" charset="0"/>
              </a:rPr>
              <a:t>', y='</a:t>
            </a:r>
            <a:r>
              <a:rPr lang="en-IN" dirty="0" err="1">
                <a:solidFill>
                  <a:schemeClr val="bg1"/>
                </a:solidFill>
                <a:latin typeface="Times New Roman" pitchFamily="18" charset="0"/>
                <a:cs typeface="Times New Roman" pitchFamily="18" charset="0"/>
              </a:rPr>
              <a:t>What_is_your_screen_time</a:t>
            </a:r>
            <a:r>
              <a:rPr lang="en-IN" dirty="0">
                <a:solidFill>
                  <a:schemeClr val="bg1"/>
                </a:solidFill>
                <a:latin typeface="Times New Roman" pitchFamily="18" charset="0"/>
                <a:cs typeface="Times New Roman" pitchFamily="18" charset="0"/>
              </a:rPr>
              <a:t>', z='</a:t>
            </a:r>
            <a:r>
              <a:rPr lang="en-IN" dirty="0" err="1">
                <a:solidFill>
                  <a:schemeClr val="bg1"/>
                </a:solidFill>
                <a:latin typeface="Times New Roman" pitchFamily="18" charset="0"/>
                <a:cs typeface="Times New Roman" pitchFamily="18" charset="0"/>
              </a:rPr>
              <a:t>Current_year_you_are_studying_in</a:t>
            </a:r>
            <a:r>
              <a:rPr lang="en-IN" dirty="0">
                <a:solidFill>
                  <a:schemeClr val="bg1"/>
                </a:solidFill>
                <a:latin typeface="Times New Roman" pitchFamily="18" charset="0"/>
                <a:cs typeface="Times New Roman" pitchFamily="18" charset="0"/>
              </a:rPr>
              <a:t>')</a:t>
            </a:r>
          </a:p>
          <a:p>
            <a:r>
              <a:rPr lang="en-IN" dirty="0" err="1">
                <a:solidFill>
                  <a:schemeClr val="bg1"/>
                </a:solidFill>
                <a:latin typeface="Times New Roman" pitchFamily="18" charset="0"/>
                <a:cs typeface="Times New Roman" pitchFamily="18" charset="0"/>
              </a:rPr>
              <a:t>fig.update_traces</a:t>
            </a:r>
            <a:r>
              <a:rPr lang="en-IN" dirty="0">
                <a:solidFill>
                  <a:schemeClr val="bg1"/>
                </a:solidFill>
                <a:latin typeface="Times New Roman" pitchFamily="18" charset="0"/>
                <a:cs typeface="Times New Roman" pitchFamily="18" charset="0"/>
              </a:rPr>
              <a:t>(marker=</a:t>
            </a:r>
            <a:r>
              <a:rPr lang="en-IN" dirty="0" err="1">
                <a:solidFill>
                  <a:schemeClr val="bg1"/>
                </a:solidFill>
                <a:latin typeface="Times New Roman" pitchFamily="18" charset="0"/>
                <a:cs typeface="Times New Roman" pitchFamily="18" charset="0"/>
              </a:rPr>
              <a:t>dict</a:t>
            </a:r>
            <a:r>
              <a:rPr lang="en-IN" dirty="0">
                <a:solidFill>
                  <a:schemeClr val="bg1"/>
                </a:solidFill>
                <a:latin typeface="Times New Roman" pitchFamily="18" charset="0"/>
                <a:cs typeface="Times New Roman" pitchFamily="18" charset="0"/>
              </a:rPr>
              <a:t>(size=5))</a:t>
            </a:r>
          </a:p>
          <a:p>
            <a:r>
              <a:rPr lang="en-IN" dirty="0" err="1">
                <a:solidFill>
                  <a:schemeClr val="bg1"/>
                </a:solidFill>
                <a:latin typeface="Times New Roman" pitchFamily="18" charset="0"/>
                <a:cs typeface="Times New Roman" pitchFamily="18" charset="0"/>
              </a:rPr>
              <a:t>fig.add_traces</a:t>
            </a:r>
            <a:r>
              <a:rPr lang="en-IN" dirty="0">
                <a:solidFill>
                  <a:schemeClr val="bg1"/>
                </a:solidFill>
                <a:latin typeface="Times New Roman" pitchFamily="18" charset="0"/>
                <a:cs typeface="Times New Roman" pitchFamily="18" charset="0"/>
              </a:rPr>
              <a:t>(</a:t>
            </a:r>
            <a:r>
              <a:rPr lang="en-IN" dirty="0" err="1">
                <a:solidFill>
                  <a:schemeClr val="bg1"/>
                </a:solidFill>
                <a:latin typeface="Times New Roman" pitchFamily="18" charset="0"/>
                <a:cs typeface="Times New Roman" pitchFamily="18" charset="0"/>
              </a:rPr>
              <a:t>go.Surface</a:t>
            </a:r>
            <a:r>
              <a:rPr lang="en-IN" dirty="0">
                <a:solidFill>
                  <a:schemeClr val="bg1"/>
                </a:solidFill>
                <a:latin typeface="Times New Roman" pitchFamily="18" charset="0"/>
                <a:cs typeface="Times New Roman" pitchFamily="18" charset="0"/>
              </a:rPr>
              <a:t>(x=</a:t>
            </a:r>
            <a:r>
              <a:rPr lang="en-IN" dirty="0" err="1">
                <a:solidFill>
                  <a:schemeClr val="bg1"/>
                </a:solidFill>
                <a:latin typeface="Times New Roman" pitchFamily="18" charset="0"/>
                <a:cs typeface="Times New Roman" pitchFamily="18" charset="0"/>
              </a:rPr>
              <a:t>xrange</a:t>
            </a:r>
            <a:r>
              <a:rPr lang="en-IN" dirty="0">
                <a:solidFill>
                  <a:schemeClr val="bg1"/>
                </a:solidFill>
                <a:latin typeface="Times New Roman" pitchFamily="18" charset="0"/>
                <a:cs typeface="Times New Roman" pitchFamily="18" charset="0"/>
              </a:rPr>
              <a:t>, y=</a:t>
            </a:r>
            <a:r>
              <a:rPr lang="en-IN" dirty="0" err="1">
                <a:solidFill>
                  <a:schemeClr val="bg1"/>
                </a:solidFill>
                <a:latin typeface="Times New Roman" pitchFamily="18" charset="0"/>
                <a:cs typeface="Times New Roman" pitchFamily="18" charset="0"/>
              </a:rPr>
              <a:t>yrange</a:t>
            </a:r>
            <a:r>
              <a:rPr lang="en-IN" dirty="0">
                <a:solidFill>
                  <a:schemeClr val="bg1"/>
                </a:solidFill>
                <a:latin typeface="Times New Roman" pitchFamily="18" charset="0"/>
                <a:cs typeface="Times New Roman" pitchFamily="18" charset="0"/>
              </a:rPr>
              <a:t>, z=</a:t>
            </a:r>
            <a:r>
              <a:rPr lang="en-IN" dirty="0" err="1">
                <a:solidFill>
                  <a:schemeClr val="bg1"/>
                </a:solidFill>
                <a:latin typeface="Times New Roman" pitchFamily="18" charset="0"/>
                <a:cs typeface="Times New Roman" pitchFamily="18" charset="0"/>
              </a:rPr>
              <a:t>pred</a:t>
            </a:r>
            <a:r>
              <a:rPr lang="en-IN" dirty="0">
                <a:solidFill>
                  <a:schemeClr val="bg1"/>
                </a:solidFill>
                <a:latin typeface="Times New Roman" pitchFamily="18" charset="0"/>
                <a:cs typeface="Times New Roman" pitchFamily="18" charset="0"/>
              </a:rPr>
              <a:t>, name='</a:t>
            </a:r>
            <a:r>
              <a:rPr lang="en-IN" dirty="0" err="1">
                <a:solidFill>
                  <a:schemeClr val="bg1"/>
                </a:solidFill>
                <a:latin typeface="Times New Roman" pitchFamily="18" charset="0"/>
                <a:cs typeface="Times New Roman" pitchFamily="18" charset="0"/>
              </a:rPr>
              <a:t>pred_surface</a:t>
            </a:r>
            <a:r>
              <a:rPr lang="en-IN" dirty="0">
                <a:solidFill>
                  <a:schemeClr val="bg1"/>
                </a:solidFill>
                <a:latin typeface="Times New Roman" pitchFamily="18" charset="0"/>
                <a:cs typeface="Times New Roman" pitchFamily="18" charset="0"/>
              </a:rPr>
              <a:t>'))</a:t>
            </a:r>
          </a:p>
          <a:p>
            <a:r>
              <a:rPr lang="en-IN" dirty="0" err="1">
                <a:solidFill>
                  <a:schemeClr val="bg1"/>
                </a:solidFill>
                <a:latin typeface="Times New Roman" pitchFamily="18" charset="0"/>
                <a:cs typeface="Times New Roman" pitchFamily="18" charset="0"/>
              </a:rPr>
              <a:t>fig.show</a:t>
            </a:r>
            <a:r>
              <a:rPr lang="en-IN" dirty="0">
                <a:solidFill>
                  <a:schemeClr val="bg1"/>
                </a:solidFill>
                <a:latin typeface="Times New Roman" pitchFamily="18" charset="0"/>
                <a:cs typeface="Times New Roman" pitchFamily="18" charset="0"/>
              </a:rPr>
              <a:t>()</a:t>
            </a:r>
          </a:p>
        </p:txBody>
      </p:sp>
    </p:spTree>
    <p:extLst>
      <p:ext uri="{BB962C8B-B14F-4D97-AF65-F5344CB8AC3E}">
        <p14:creationId xmlns:p14="http://schemas.microsoft.com/office/powerpoint/2010/main" val="615896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 calcmode="lin" valueType="num">
                                      <p:cBhvr additive="base">
                                        <p:cTn id="12"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6">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6">
                                            <p:txEl>
                                              <p:pRg st="1" end="1"/>
                                            </p:txEl>
                                          </p:spTgt>
                                        </p:tgtEl>
                                        <p:attrNameLst>
                                          <p:attrName>style.visibility</p:attrName>
                                        </p:attrNameLst>
                                      </p:cBhvr>
                                      <p:to>
                                        <p:strVal val="visible"/>
                                      </p:to>
                                    </p:set>
                                    <p:anim calcmode="lin" valueType="num">
                                      <p:cBhvr additive="base">
                                        <p:cTn id="16"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6">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6">
                                            <p:txEl>
                                              <p:pRg st="2" end="2"/>
                                            </p:txEl>
                                          </p:spTgt>
                                        </p:tgtEl>
                                        <p:attrNameLst>
                                          <p:attrName>style.visibility</p:attrName>
                                        </p:attrNameLst>
                                      </p:cBhvr>
                                      <p:to>
                                        <p:strVal val="visible"/>
                                      </p:to>
                                    </p:set>
                                    <p:anim calcmode="lin" valueType="num">
                                      <p:cBhvr additive="base">
                                        <p:cTn id="20"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6">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6">
                                            <p:txEl>
                                              <p:pRg st="3" end="3"/>
                                            </p:txEl>
                                          </p:spTgt>
                                        </p:tgtEl>
                                        <p:attrNameLst>
                                          <p:attrName>style.visibility</p:attrName>
                                        </p:attrNameLst>
                                      </p:cBhvr>
                                      <p:to>
                                        <p:strVal val="visible"/>
                                      </p:to>
                                    </p:set>
                                    <p:anim calcmode="lin" valueType="num">
                                      <p:cBhvr additive="base">
                                        <p:cTn id="24"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6">
                                            <p:txEl>
                                              <p:pRg st="4" end="4"/>
                                            </p:txEl>
                                          </p:spTgt>
                                        </p:tgtEl>
                                        <p:attrNameLst>
                                          <p:attrName>style.visibility</p:attrName>
                                        </p:attrNameLst>
                                      </p:cBhvr>
                                      <p:to>
                                        <p:strVal val="visible"/>
                                      </p:to>
                                    </p:set>
                                    <p:anim calcmode="lin" valueType="num">
                                      <p:cBhvr additive="base">
                                        <p:cTn id="28"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6">
                                            <p:txEl>
                                              <p:pRg st="4" end="4"/>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 calcmode="lin" valueType="num">
                                      <p:cBhvr additive="base">
                                        <p:cTn id="32"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6">
                                            <p:txEl>
                                              <p:pRg st="5" end="5"/>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 calcmode="lin" valueType="num">
                                      <p:cBhvr additive="base">
                                        <p:cTn id="36"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6">
                                            <p:txEl>
                                              <p:pRg st="6" end="6"/>
                                            </p:txEl>
                                          </p:spTgt>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 calcmode="lin" valueType="num">
                                      <p:cBhvr additive="base">
                                        <p:cTn id="40"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6">
                                            <p:txEl>
                                              <p:pRg st="7" end="7"/>
                                            </p:txEl>
                                          </p:spTgt>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6">
                                            <p:txEl>
                                              <p:pRg st="8" end="8"/>
                                            </p:txEl>
                                          </p:spTgt>
                                        </p:tgtEl>
                                        <p:attrNameLst>
                                          <p:attrName>style.visibility</p:attrName>
                                        </p:attrNameLst>
                                      </p:cBhvr>
                                      <p:to>
                                        <p:strVal val="visible"/>
                                      </p:to>
                                    </p:set>
                                    <p:anim calcmode="lin" valueType="num">
                                      <p:cBhvr additive="base">
                                        <p:cTn id="44"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6">
                                            <p:txEl>
                                              <p:pRg st="8" end="8"/>
                                            </p:txEl>
                                          </p:spTgt>
                                        </p:tgtEl>
                                        <p:attrNameLst>
                                          <p:attrName>ppt_y</p:attrName>
                                        </p:attrNameLst>
                                      </p:cBhvr>
                                      <p:tavLst>
                                        <p:tav tm="0">
                                          <p:val>
                                            <p:strVal val="1+#ppt_h/2"/>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 calcmode="lin" valueType="num">
                                      <p:cBhvr additive="base">
                                        <p:cTn id="48" dur="500" fill="hold"/>
                                        <p:tgtEl>
                                          <p:spTgt spid="6">
                                            <p:txEl>
                                              <p:pRg st="9" end="9"/>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6">
                                            <p:txEl>
                                              <p:pRg st="9" end="9"/>
                                            </p:txEl>
                                          </p:spTgt>
                                        </p:tgtEl>
                                        <p:attrNameLst>
                                          <p:attrName>ppt_y</p:attrName>
                                        </p:attrNameLst>
                                      </p:cBhvr>
                                      <p:tavLst>
                                        <p:tav tm="0">
                                          <p:val>
                                            <p:strVal val="1+#ppt_h/2"/>
                                          </p:val>
                                        </p:tav>
                                        <p:tav tm="100000">
                                          <p:val>
                                            <p:strVal val="#ppt_y"/>
                                          </p:val>
                                        </p:tav>
                                      </p:tavLst>
                                    </p:anim>
                                  </p:childTnLst>
                                </p:cTn>
                              </p:par>
                              <p:par>
                                <p:cTn id="50" presetID="2" presetClass="entr" presetSubtype="4" fill="hold" nodeType="withEffect">
                                  <p:stCondLst>
                                    <p:cond delay="0"/>
                                  </p:stCondLst>
                                  <p:childTnLst>
                                    <p:set>
                                      <p:cBhvr>
                                        <p:cTn id="51" dur="1" fill="hold">
                                          <p:stCondLst>
                                            <p:cond delay="0"/>
                                          </p:stCondLst>
                                        </p:cTn>
                                        <p:tgtEl>
                                          <p:spTgt spid="6">
                                            <p:txEl>
                                              <p:pRg st="10" end="10"/>
                                            </p:txEl>
                                          </p:spTgt>
                                        </p:tgtEl>
                                        <p:attrNameLst>
                                          <p:attrName>style.visibility</p:attrName>
                                        </p:attrNameLst>
                                      </p:cBhvr>
                                      <p:to>
                                        <p:strVal val="visible"/>
                                      </p:to>
                                    </p:set>
                                    <p:anim calcmode="lin" valueType="num">
                                      <p:cBhvr additive="base">
                                        <p:cTn id="52" dur="500" fill="hold"/>
                                        <p:tgtEl>
                                          <p:spTgt spid="6">
                                            <p:txEl>
                                              <p:pRg st="10" end="10"/>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6">
                                            <p:txEl>
                                              <p:pRg st="10" end="10"/>
                                            </p:txEl>
                                          </p:spTgt>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 calcmode="lin" valueType="num">
                                      <p:cBhvr additive="base">
                                        <p:cTn id="56" dur="500" fill="hold"/>
                                        <p:tgtEl>
                                          <p:spTgt spid="6">
                                            <p:txEl>
                                              <p:pRg st="11" end="11"/>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6">
                                            <p:txEl>
                                              <p:pRg st="11" end="11"/>
                                            </p:txEl>
                                          </p:spTgt>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6">
                                            <p:txEl>
                                              <p:pRg st="12" end="12"/>
                                            </p:txEl>
                                          </p:spTgt>
                                        </p:tgtEl>
                                        <p:attrNameLst>
                                          <p:attrName>style.visibility</p:attrName>
                                        </p:attrNameLst>
                                      </p:cBhvr>
                                      <p:to>
                                        <p:strVal val="visible"/>
                                      </p:to>
                                    </p:set>
                                    <p:anim calcmode="lin" valueType="num">
                                      <p:cBhvr additive="base">
                                        <p:cTn id="60" dur="500" fill="hold"/>
                                        <p:tgtEl>
                                          <p:spTgt spid="6">
                                            <p:txEl>
                                              <p:pRg st="12" end="12"/>
                                            </p:txEl>
                                          </p:spTgt>
                                        </p:tgtEl>
                                        <p:attrNameLst>
                                          <p:attrName>ppt_x</p:attrName>
                                        </p:attrNameLst>
                                      </p:cBhvr>
                                      <p:tavLst>
                                        <p:tav tm="0">
                                          <p:val>
                                            <p:strVal val="#ppt_x"/>
                                          </p:val>
                                        </p:tav>
                                        <p:tav tm="100000">
                                          <p:val>
                                            <p:strVal val="#ppt_x"/>
                                          </p:val>
                                        </p:tav>
                                      </p:tavLst>
                                    </p:anim>
                                    <p:anim calcmode="lin" valueType="num">
                                      <p:cBhvr additive="base">
                                        <p:cTn id="61" dur="500" fill="hold"/>
                                        <p:tgtEl>
                                          <p:spTgt spid="6">
                                            <p:txEl>
                                              <p:pRg st="12" end="12"/>
                                            </p:txEl>
                                          </p:spTgt>
                                        </p:tgtEl>
                                        <p:attrNameLst>
                                          <p:attrName>ppt_y</p:attrName>
                                        </p:attrNameLst>
                                      </p:cBhvr>
                                      <p:tavLst>
                                        <p:tav tm="0">
                                          <p:val>
                                            <p:strVal val="1+#ppt_h/2"/>
                                          </p:val>
                                        </p:tav>
                                        <p:tav tm="100000">
                                          <p:val>
                                            <p:strVal val="#ppt_y"/>
                                          </p:val>
                                        </p:tav>
                                      </p:tavLst>
                                    </p:anim>
                                  </p:childTnLst>
                                </p:cTn>
                              </p:par>
                              <p:par>
                                <p:cTn id="62" presetID="2" presetClass="entr" presetSubtype="4" fill="hold" nodeType="withEffect">
                                  <p:stCondLst>
                                    <p:cond delay="0"/>
                                  </p:stCondLst>
                                  <p:childTnLst>
                                    <p:set>
                                      <p:cBhvr>
                                        <p:cTn id="63" dur="1" fill="hold">
                                          <p:stCondLst>
                                            <p:cond delay="0"/>
                                          </p:stCondLst>
                                        </p:cTn>
                                        <p:tgtEl>
                                          <p:spTgt spid="6">
                                            <p:txEl>
                                              <p:pRg st="13" end="13"/>
                                            </p:txEl>
                                          </p:spTgt>
                                        </p:tgtEl>
                                        <p:attrNameLst>
                                          <p:attrName>style.visibility</p:attrName>
                                        </p:attrNameLst>
                                      </p:cBhvr>
                                      <p:to>
                                        <p:strVal val="visible"/>
                                      </p:to>
                                    </p:set>
                                    <p:anim calcmode="lin" valueType="num">
                                      <p:cBhvr additive="base">
                                        <p:cTn id="64" dur="500" fill="hold"/>
                                        <p:tgtEl>
                                          <p:spTgt spid="6">
                                            <p:txEl>
                                              <p:pRg st="13" end="13"/>
                                            </p:txEl>
                                          </p:spTgt>
                                        </p:tgtEl>
                                        <p:attrNameLst>
                                          <p:attrName>ppt_x</p:attrName>
                                        </p:attrNameLst>
                                      </p:cBhvr>
                                      <p:tavLst>
                                        <p:tav tm="0">
                                          <p:val>
                                            <p:strVal val="#ppt_x"/>
                                          </p:val>
                                        </p:tav>
                                        <p:tav tm="100000">
                                          <p:val>
                                            <p:strVal val="#ppt_x"/>
                                          </p:val>
                                        </p:tav>
                                      </p:tavLst>
                                    </p:anim>
                                    <p:anim calcmode="lin" valueType="num">
                                      <p:cBhvr additive="base">
                                        <p:cTn id="65" dur="500" fill="hold"/>
                                        <p:tgtEl>
                                          <p:spTgt spid="6">
                                            <p:txEl>
                                              <p:pRg st="13" end="13"/>
                                            </p:txEl>
                                          </p:spTgt>
                                        </p:tgtEl>
                                        <p:attrNameLst>
                                          <p:attrName>ppt_y</p:attrName>
                                        </p:attrNameLst>
                                      </p:cBhvr>
                                      <p:tavLst>
                                        <p:tav tm="0">
                                          <p:val>
                                            <p:strVal val="1+#ppt_h/2"/>
                                          </p:val>
                                        </p:tav>
                                        <p:tav tm="100000">
                                          <p:val>
                                            <p:strVal val="#ppt_y"/>
                                          </p:val>
                                        </p:tav>
                                      </p:tavLst>
                                    </p:anim>
                                  </p:childTnLst>
                                </p:cTn>
                              </p:par>
                              <p:par>
                                <p:cTn id="66" presetID="2" presetClass="entr" presetSubtype="4" fill="hold" nodeType="withEffect">
                                  <p:stCondLst>
                                    <p:cond delay="0"/>
                                  </p:stCondLst>
                                  <p:childTnLst>
                                    <p:set>
                                      <p:cBhvr>
                                        <p:cTn id="67" dur="1" fill="hold">
                                          <p:stCondLst>
                                            <p:cond delay="0"/>
                                          </p:stCondLst>
                                        </p:cTn>
                                        <p:tgtEl>
                                          <p:spTgt spid="6">
                                            <p:txEl>
                                              <p:pRg st="14" end="14"/>
                                            </p:txEl>
                                          </p:spTgt>
                                        </p:tgtEl>
                                        <p:attrNameLst>
                                          <p:attrName>style.visibility</p:attrName>
                                        </p:attrNameLst>
                                      </p:cBhvr>
                                      <p:to>
                                        <p:strVal val="visible"/>
                                      </p:to>
                                    </p:set>
                                    <p:anim calcmode="lin" valueType="num">
                                      <p:cBhvr additive="base">
                                        <p:cTn id="68" dur="500" fill="hold"/>
                                        <p:tgtEl>
                                          <p:spTgt spid="6">
                                            <p:txEl>
                                              <p:pRg st="14" end="14"/>
                                            </p:txEl>
                                          </p:spTgt>
                                        </p:tgtEl>
                                        <p:attrNameLst>
                                          <p:attrName>ppt_x</p:attrName>
                                        </p:attrNameLst>
                                      </p:cBhvr>
                                      <p:tavLst>
                                        <p:tav tm="0">
                                          <p:val>
                                            <p:strVal val="#ppt_x"/>
                                          </p:val>
                                        </p:tav>
                                        <p:tav tm="100000">
                                          <p:val>
                                            <p:strVal val="#ppt_x"/>
                                          </p:val>
                                        </p:tav>
                                      </p:tavLst>
                                    </p:anim>
                                    <p:anim calcmode="lin" valueType="num">
                                      <p:cBhvr additive="base">
                                        <p:cTn id="69" dur="500" fill="hold"/>
                                        <p:tgtEl>
                                          <p:spTgt spid="6">
                                            <p:txEl>
                                              <p:pRg st="14" end="14"/>
                                            </p:txEl>
                                          </p:spTgt>
                                        </p:tgtEl>
                                        <p:attrNameLst>
                                          <p:attrName>ppt_y</p:attrName>
                                        </p:attrNameLst>
                                      </p:cBhvr>
                                      <p:tavLst>
                                        <p:tav tm="0">
                                          <p:val>
                                            <p:strVal val="1+#ppt_h/2"/>
                                          </p:val>
                                        </p:tav>
                                        <p:tav tm="100000">
                                          <p:val>
                                            <p:strVal val="#ppt_y"/>
                                          </p:val>
                                        </p:tav>
                                      </p:tavLst>
                                    </p:anim>
                                  </p:childTnLst>
                                </p:cTn>
                              </p:par>
                              <p:par>
                                <p:cTn id="70" presetID="2" presetClass="entr" presetSubtype="4" fill="hold" nodeType="withEffect">
                                  <p:stCondLst>
                                    <p:cond delay="0"/>
                                  </p:stCondLst>
                                  <p:childTnLst>
                                    <p:set>
                                      <p:cBhvr>
                                        <p:cTn id="71" dur="1" fill="hold">
                                          <p:stCondLst>
                                            <p:cond delay="0"/>
                                          </p:stCondLst>
                                        </p:cTn>
                                        <p:tgtEl>
                                          <p:spTgt spid="6">
                                            <p:txEl>
                                              <p:pRg st="15" end="15"/>
                                            </p:txEl>
                                          </p:spTgt>
                                        </p:tgtEl>
                                        <p:attrNameLst>
                                          <p:attrName>style.visibility</p:attrName>
                                        </p:attrNameLst>
                                      </p:cBhvr>
                                      <p:to>
                                        <p:strVal val="visible"/>
                                      </p:to>
                                    </p:set>
                                    <p:anim calcmode="lin" valueType="num">
                                      <p:cBhvr additive="base">
                                        <p:cTn id="72" dur="500" fill="hold"/>
                                        <p:tgtEl>
                                          <p:spTgt spid="6">
                                            <p:txEl>
                                              <p:pRg st="15" end="15"/>
                                            </p:txEl>
                                          </p:spTgt>
                                        </p:tgtEl>
                                        <p:attrNameLst>
                                          <p:attrName>ppt_x</p:attrName>
                                        </p:attrNameLst>
                                      </p:cBhvr>
                                      <p:tavLst>
                                        <p:tav tm="0">
                                          <p:val>
                                            <p:strVal val="#ppt_x"/>
                                          </p:val>
                                        </p:tav>
                                        <p:tav tm="100000">
                                          <p:val>
                                            <p:strVal val="#ppt_x"/>
                                          </p:val>
                                        </p:tav>
                                      </p:tavLst>
                                    </p:anim>
                                    <p:anim calcmode="lin" valueType="num">
                                      <p:cBhvr additive="base">
                                        <p:cTn id="73" dur="500" fill="hold"/>
                                        <p:tgtEl>
                                          <p:spTgt spid="6">
                                            <p:txEl>
                                              <p:pRg st="15" end="15"/>
                                            </p:txEl>
                                          </p:spTgt>
                                        </p:tgtEl>
                                        <p:attrNameLst>
                                          <p:attrName>ppt_y</p:attrName>
                                        </p:attrNameLst>
                                      </p:cBhvr>
                                      <p:tavLst>
                                        <p:tav tm="0">
                                          <p:val>
                                            <p:strVal val="1+#ppt_h/2"/>
                                          </p:val>
                                        </p:tav>
                                        <p:tav tm="100000">
                                          <p:val>
                                            <p:strVal val="#ppt_y"/>
                                          </p:val>
                                        </p:tav>
                                      </p:tavLst>
                                    </p:anim>
                                  </p:childTnLst>
                                </p:cTn>
                              </p:par>
                              <p:par>
                                <p:cTn id="74" presetID="2" presetClass="entr" presetSubtype="4" fill="hold" nodeType="withEffect">
                                  <p:stCondLst>
                                    <p:cond delay="0"/>
                                  </p:stCondLst>
                                  <p:childTnLst>
                                    <p:set>
                                      <p:cBhvr>
                                        <p:cTn id="75" dur="1" fill="hold">
                                          <p:stCondLst>
                                            <p:cond delay="0"/>
                                          </p:stCondLst>
                                        </p:cTn>
                                        <p:tgtEl>
                                          <p:spTgt spid="6">
                                            <p:txEl>
                                              <p:pRg st="16" end="16"/>
                                            </p:txEl>
                                          </p:spTgt>
                                        </p:tgtEl>
                                        <p:attrNameLst>
                                          <p:attrName>style.visibility</p:attrName>
                                        </p:attrNameLst>
                                      </p:cBhvr>
                                      <p:to>
                                        <p:strVal val="visible"/>
                                      </p:to>
                                    </p:set>
                                    <p:anim calcmode="lin" valueType="num">
                                      <p:cBhvr additive="base">
                                        <p:cTn id="76" dur="500" fill="hold"/>
                                        <p:tgtEl>
                                          <p:spTgt spid="6">
                                            <p:txEl>
                                              <p:pRg st="16" end="16"/>
                                            </p:txEl>
                                          </p:spTgt>
                                        </p:tgtEl>
                                        <p:attrNameLst>
                                          <p:attrName>ppt_x</p:attrName>
                                        </p:attrNameLst>
                                      </p:cBhvr>
                                      <p:tavLst>
                                        <p:tav tm="0">
                                          <p:val>
                                            <p:strVal val="#ppt_x"/>
                                          </p:val>
                                        </p:tav>
                                        <p:tav tm="100000">
                                          <p:val>
                                            <p:strVal val="#ppt_x"/>
                                          </p:val>
                                        </p:tav>
                                      </p:tavLst>
                                    </p:anim>
                                    <p:anim calcmode="lin" valueType="num">
                                      <p:cBhvr additive="base">
                                        <p:cTn id="77" dur="500" fill="hold"/>
                                        <p:tgtEl>
                                          <p:spTgt spid="6">
                                            <p:txEl>
                                              <p:pRg st="16" end="16"/>
                                            </p:txEl>
                                          </p:spTgt>
                                        </p:tgtEl>
                                        <p:attrNameLst>
                                          <p:attrName>ppt_y</p:attrName>
                                        </p:attrNameLst>
                                      </p:cBhvr>
                                      <p:tavLst>
                                        <p:tav tm="0">
                                          <p:val>
                                            <p:strVal val="1+#ppt_h/2"/>
                                          </p:val>
                                        </p:tav>
                                        <p:tav tm="100000">
                                          <p:val>
                                            <p:strVal val="#ppt_y"/>
                                          </p:val>
                                        </p:tav>
                                      </p:tavLst>
                                    </p:anim>
                                  </p:childTnLst>
                                </p:cTn>
                              </p:par>
                              <p:par>
                                <p:cTn id="78" presetID="2" presetClass="entr" presetSubtype="4" fill="hold" nodeType="withEffect">
                                  <p:stCondLst>
                                    <p:cond delay="0"/>
                                  </p:stCondLst>
                                  <p:childTnLst>
                                    <p:set>
                                      <p:cBhvr>
                                        <p:cTn id="79" dur="1" fill="hold">
                                          <p:stCondLst>
                                            <p:cond delay="0"/>
                                          </p:stCondLst>
                                        </p:cTn>
                                        <p:tgtEl>
                                          <p:spTgt spid="6">
                                            <p:txEl>
                                              <p:pRg st="17" end="17"/>
                                            </p:txEl>
                                          </p:spTgt>
                                        </p:tgtEl>
                                        <p:attrNameLst>
                                          <p:attrName>style.visibility</p:attrName>
                                        </p:attrNameLst>
                                      </p:cBhvr>
                                      <p:to>
                                        <p:strVal val="visible"/>
                                      </p:to>
                                    </p:set>
                                    <p:anim calcmode="lin" valueType="num">
                                      <p:cBhvr additive="base">
                                        <p:cTn id="80" dur="500" fill="hold"/>
                                        <p:tgtEl>
                                          <p:spTgt spid="6">
                                            <p:txEl>
                                              <p:pRg st="17" end="17"/>
                                            </p:txEl>
                                          </p:spTgt>
                                        </p:tgtEl>
                                        <p:attrNameLst>
                                          <p:attrName>ppt_x</p:attrName>
                                        </p:attrNameLst>
                                      </p:cBhvr>
                                      <p:tavLst>
                                        <p:tav tm="0">
                                          <p:val>
                                            <p:strVal val="#ppt_x"/>
                                          </p:val>
                                        </p:tav>
                                        <p:tav tm="100000">
                                          <p:val>
                                            <p:strVal val="#ppt_x"/>
                                          </p:val>
                                        </p:tav>
                                      </p:tavLst>
                                    </p:anim>
                                    <p:anim calcmode="lin" valueType="num">
                                      <p:cBhvr additive="base">
                                        <p:cTn id="81" dur="500" fill="hold"/>
                                        <p:tgtEl>
                                          <p:spTgt spid="6">
                                            <p:txEl>
                                              <p:pRg st="17" end="17"/>
                                            </p:txEl>
                                          </p:spTgt>
                                        </p:tgtEl>
                                        <p:attrNameLst>
                                          <p:attrName>ppt_y</p:attrName>
                                        </p:attrNameLst>
                                      </p:cBhvr>
                                      <p:tavLst>
                                        <p:tav tm="0">
                                          <p:val>
                                            <p:strVal val="1+#ppt_h/2"/>
                                          </p:val>
                                        </p:tav>
                                        <p:tav tm="100000">
                                          <p:val>
                                            <p:strVal val="#ppt_y"/>
                                          </p:val>
                                        </p:tav>
                                      </p:tavLst>
                                    </p:anim>
                                  </p:childTnLst>
                                </p:cTn>
                              </p:par>
                              <p:par>
                                <p:cTn id="82" presetID="2" presetClass="entr" presetSubtype="4" fill="hold" nodeType="withEffect">
                                  <p:stCondLst>
                                    <p:cond delay="0"/>
                                  </p:stCondLst>
                                  <p:childTnLst>
                                    <p:set>
                                      <p:cBhvr>
                                        <p:cTn id="83" dur="1" fill="hold">
                                          <p:stCondLst>
                                            <p:cond delay="0"/>
                                          </p:stCondLst>
                                        </p:cTn>
                                        <p:tgtEl>
                                          <p:spTgt spid="6">
                                            <p:txEl>
                                              <p:pRg st="18" end="18"/>
                                            </p:txEl>
                                          </p:spTgt>
                                        </p:tgtEl>
                                        <p:attrNameLst>
                                          <p:attrName>style.visibility</p:attrName>
                                        </p:attrNameLst>
                                      </p:cBhvr>
                                      <p:to>
                                        <p:strVal val="visible"/>
                                      </p:to>
                                    </p:set>
                                    <p:anim calcmode="lin" valueType="num">
                                      <p:cBhvr additive="base">
                                        <p:cTn id="84" dur="500" fill="hold"/>
                                        <p:tgtEl>
                                          <p:spTgt spid="6">
                                            <p:txEl>
                                              <p:pRg st="18" end="18"/>
                                            </p:txEl>
                                          </p:spTgt>
                                        </p:tgtEl>
                                        <p:attrNameLst>
                                          <p:attrName>ppt_x</p:attrName>
                                        </p:attrNameLst>
                                      </p:cBhvr>
                                      <p:tavLst>
                                        <p:tav tm="0">
                                          <p:val>
                                            <p:strVal val="#ppt_x"/>
                                          </p:val>
                                        </p:tav>
                                        <p:tav tm="100000">
                                          <p:val>
                                            <p:strVal val="#ppt_x"/>
                                          </p:val>
                                        </p:tav>
                                      </p:tavLst>
                                    </p:anim>
                                    <p:anim calcmode="lin" valueType="num">
                                      <p:cBhvr additive="base">
                                        <p:cTn id="85" dur="500" fill="hold"/>
                                        <p:tgtEl>
                                          <p:spTgt spid="6">
                                            <p:txEl>
                                              <p:pRg st="18" end="18"/>
                                            </p:txEl>
                                          </p:spTgt>
                                        </p:tgtEl>
                                        <p:attrNameLst>
                                          <p:attrName>ppt_y</p:attrName>
                                        </p:attrNameLst>
                                      </p:cBhvr>
                                      <p:tavLst>
                                        <p:tav tm="0">
                                          <p:val>
                                            <p:strVal val="1+#ppt_h/2"/>
                                          </p:val>
                                        </p:tav>
                                        <p:tav tm="100000">
                                          <p:val>
                                            <p:strVal val="#ppt_y"/>
                                          </p:val>
                                        </p:tav>
                                      </p:tavLst>
                                    </p:anim>
                                  </p:childTnLst>
                                </p:cTn>
                              </p:par>
                              <p:par>
                                <p:cTn id="86" presetID="2" presetClass="entr" presetSubtype="4" fill="hold" nodeType="withEffect">
                                  <p:stCondLst>
                                    <p:cond delay="0"/>
                                  </p:stCondLst>
                                  <p:childTnLst>
                                    <p:set>
                                      <p:cBhvr>
                                        <p:cTn id="87" dur="1" fill="hold">
                                          <p:stCondLst>
                                            <p:cond delay="0"/>
                                          </p:stCondLst>
                                        </p:cTn>
                                        <p:tgtEl>
                                          <p:spTgt spid="6">
                                            <p:txEl>
                                              <p:pRg st="19" end="19"/>
                                            </p:txEl>
                                          </p:spTgt>
                                        </p:tgtEl>
                                        <p:attrNameLst>
                                          <p:attrName>style.visibility</p:attrName>
                                        </p:attrNameLst>
                                      </p:cBhvr>
                                      <p:to>
                                        <p:strVal val="visible"/>
                                      </p:to>
                                    </p:set>
                                    <p:anim calcmode="lin" valueType="num">
                                      <p:cBhvr additive="base">
                                        <p:cTn id="88" dur="500" fill="hold"/>
                                        <p:tgtEl>
                                          <p:spTgt spid="6">
                                            <p:txEl>
                                              <p:pRg st="19" end="19"/>
                                            </p:txEl>
                                          </p:spTgt>
                                        </p:tgtEl>
                                        <p:attrNameLst>
                                          <p:attrName>ppt_x</p:attrName>
                                        </p:attrNameLst>
                                      </p:cBhvr>
                                      <p:tavLst>
                                        <p:tav tm="0">
                                          <p:val>
                                            <p:strVal val="#ppt_x"/>
                                          </p:val>
                                        </p:tav>
                                        <p:tav tm="100000">
                                          <p:val>
                                            <p:strVal val="#ppt_x"/>
                                          </p:val>
                                        </p:tav>
                                      </p:tavLst>
                                    </p:anim>
                                    <p:anim calcmode="lin" valueType="num">
                                      <p:cBhvr additive="base">
                                        <p:cTn id="89" dur="500" fill="hold"/>
                                        <p:tgtEl>
                                          <p:spTgt spid="6">
                                            <p:txEl>
                                              <p:pRg st="19" end="19"/>
                                            </p:txEl>
                                          </p:spTgt>
                                        </p:tgtEl>
                                        <p:attrNameLst>
                                          <p:attrName>ppt_y</p:attrName>
                                        </p:attrNameLst>
                                      </p:cBhvr>
                                      <p:tavLst>
                                        <p:tav tm="0">
                                          <p:val>
                                            <p:strVal val="1+#ppt_h/2"/>
                                          </p:val>
                                        </p:tav>
                                        <p:tav tm="100000">
                                          <p:val>
                                            <p:strVal val="#ppt_y"/>
                                          </p:val>
                                        </p:tav>
                                      </p:tavLst>
                                    </p:anim>
                                  </p:childTnLst>
                                </p:cTn>
                              </p:par>
                              <p:par>
                                <p:cTn id="90" presetID="2" presetClass="entr" presetSubtype="4" fill="hold" nodeType="withEffect">
                                  <p:stCondLst>
                                    <p:cond delay="0"/>
                                  </p:stCondLst>
                                  <p:childTnLst>
                                    <p:set>
                                      <p:cBhvr>
                                        <p:cTn id="91" dur="1" fill="hold">
                                          <p:stCondLst>
                                            <p:cond delay="0"/>
                                          </p:stCondLst>
                                        </p:cTn>
                                        <p:tgtEl>
                                          <p:spTgt spid="6">
                                            <p:txEl>
                                              <p:pRg st="20" end="20"/>
                                            </p:txEl>
                                          </p:spTgt>
                                        </p:tgtEl>
                                        <p:attrNameLst>
                                          <p:attrName>style.visibility</p:attrName>
                                        </p:attrNameLst>
                                      </p:cBhvr>
                                      <p:to>
                                        <p:strVal val="visible"/>
                                      </p:to>
                                    </p:set>
                                    <p:anim calcmode="lin" valueType="num">
                                      <p:cBhvr additive="base">
                                        <p:cTn id="92" dur="500" fill="hold"/>
                                        <p:tgtEl>
                                          <p:spTgt spid="6">
                                            <p:txEl>
                                              <p:pRg st="20" end="20"/>
                                            </p:txEl>
                                          </p:spTgt>
                                        </p:tgtEl>
                                        <p:attrNameLst>
                                          <p:attrName>ppt_x</p:attrName>
                                        </p:attrNameLst>
                                      </p:cBhvr>
                                      <p:tavLst>
                                        <p:tav tm="0">
                                          <p:val>
                                            <p:strVal val="#ppt_x"/>
                                          </p:val>
                                        </p:tav>
                                        <p:tav tm="100000">
                                          <p:val>
                                            <p:strVal val="#ppt_x"/>
                                          </p:val>
                                        </p:tav>
                                      </p:tavLst>
                                    </p:anim>
                                    <p:anim calcmode="lin" valueType="num">
                                      <p:cBhvr additive="base">
                                        <p:cTn id="93" dur="500" fill="hold"/>
                                        <p:tgtEl>
                                          <p:spTgt spid="6">
                                            <p:txEl>
                                              <p:pRg st="20" end="20"/>
                                            </p:txEl>
                                          </p:spTgt>
                                        </p:tgtEl>
                                        <p:attrNameLst>
                                          <p:attrName>ppt_y</p:attrName>
                                        </p:attrNameLst>
                                      </p:cBhvr>
                                      <p:tavLst>
                                        <p:tav tm="0">
                                          <p:val>
                                            <p:strVal val="1+#ppt_h/2"/>
                                          </p:val>
                                        </p:tav>
                                        <p:tav tm="100000">
                                          <p:val>
                                            <p:strVal val="#ppt_y"/>
                                          </p:val>
                                        </p:tav>
                                      </p:tavLst>
                                    </p:anim>
                                  </p:childTnLst>
                                </p:cTn>
                              </p:par>
                              <p:par>
                                <p:cTn id="94" presetID="2" presetClass="entr" presetSubtype="4" fill="hold" nodeType="withEffect">
                                  <p:stCondLst>
                                    <p:cond delay="0"/>
                                  </p:stCondLst>
                                  <p:childTnLst>
                                    <p:set>
                                      <p:cBhvr>
                                        <p:cTn id="95" dur="1" fill="hold">
                                          <p:stCondLst>
                                            <p:cond delay="0"/>
                                          </p:stCondLst>
                                        </p:cTn>
                                        <p:tgtEl>
                                          <p:spTgt spid="6">
                                            <p:txEl>
                                              <p:pRg st="21" end="21"/>
                                            </p:txEl>
                                          </p:spTgt>
                                        </p:tgtEl>
                                        <p:attrNameLst>
                                          <p:attrName>style.visibility</p:attrName>
                                        </p:attrNameLst>
                                      </p:cBhvr>
                                      <p:to>
                                        <p:strVal val="visible"/>
                                      </p:to>
                                    </p:set>
                                    <p:anim calcmode="lin" valueType="num">
                                      <p:cBhvr additive="base">
                                        <p:cTn id="96" dur="500" fill="hold"/>
                                        <p:tgtEl>
                                          <p:spTgt spid="6">
                                            <p:txEl>
                                              <p:pRg st="21" end="21"/>
                                            </p:txEl>
                                          </p:spTgt>
                                        </p:tgtEl>
                                        <p:attrNameLst>
                                          <p:attrName>ppt_x</p:attrName>
                                        </p:attrNameLst>
                                      </p:cBhvr>
                                      <p:tavLst>
                                        <p:tav tm="0">
                                          <p:val>
                                            <p:strVal val="#ppt_x"/>
                                          </p:val>
                                        </p:tav>
                                        <p:tav tm="100000">
                                          <p:val>
                                            <p:strVal val="#ppt_x"/>
                                          </p:val>
                                        </p:tav>
                                      </p:tavLst>
                                    </p:anim>
                                    <p:anim calcmode="lin" valueType="num">
                                      <p:cBhvr additive="base">
                                        <p:cTn id="97" dur="500" fill="hold"/>
                                        <p:tgtEl>
                                          <p:spTgt spid="6">
                                            <p:txEl>
                                              <p:pRg st="21" end="21"/>
                                            </p:txEl>
                                          </p:spTgt>
                                        </p:tgtEl>
                                        <p:attrNameLst>
                                          <p:attrName>ppt_y</p:attrName>
                                        </p:attrNameLst>
                                      </p:cBhvr>
                                      <p:tavLst>
                                        <p:tav tm="0">
                                          <p:val>
                                            <p:strVal val="1+#ppt_h/2"/>
                                          </p:val>
                                        </p:tav>
                                        <p:tav tm="100000">
                                          <p:val>
                                            <p:strVal val="#ppt_y"/>
                                          </p:val>
                                        </p:tav>
                                      </p:tavLst>
                                    </p:anim>
                                  </p:childTnLst>
                                </p:cTn>
                              </p:par>
                              <p:par>
                                <p:cTn id="98" presetID="2" presetClass="entr" presetSubtype="4" fill="hold" nodeType="withEffect">
                                  <p:stCondLst>
                                    <p:cond delay="0"/>
                                  </p:stCondLst>
                                  <p:childTnLst>
                                    <p:set>
                                      <p:cBhvr>
                                        <p:cTn id="99" dur="1" fill="hold">
                                          <p:stCondLst>
                                            <p:cond delay="0"/>
                                          </p:stCondLst>
                                        </p:cTn>
                                        <p:tgtEl>
                                          <p:spTgt spid="6">
                                            <p:txEl>
                                              <p:pRg st="22" end="22"/>
                                            </p:txEl>
                                          </p:spTgt>
                                        </p:tgtEl>
                                        <p:attrNameLst>
                                          <p:attrName>style.visibility</p:attrName>
                                        </p:attrNameLst>
                                      </p:cBhvr>
                                      <p:to>
                                        <p:strVal val="visible"/>
                                      </p:to>
                                    </p:set>
                                    <p:anim calcmode="lin" valueType="num">
                                      <p:cBhvr additive="base">
                                        <p:cTn id="100" dur="500" fill="hold"/>
                                        <p:tgtEl>
                                          <p:spTgt spid="6">
                                            <p:txEl>
                                              <p:pRg st="22" end="22"/>
                                            </p:txEl>
                                          </p:spTgt>
                                        </p:tgtEl>
                                        <p:attrNameLst>
                                          <p:attrName>ppt_x</p:attrName>
                                        </p:attrNameLst>
                                      </p:cBhvr>
                                      <p:tavLst>
                                        <p:tav tm="0">
                                          <p:val>
                                            <p:strVal val="#ppt_x"/>
                                          </p:val>
                                        </p:tav>
                                        <p:tav tm="100000">
                                          <p:val>
                                            <p:strVal val="#ppt_x"/>
                                          </p:val>
                                        </p:tav>
                                      </p:tavLst>
                                    </p:anim>
                                    <p:anim calcmode="lin" valueType="num">
                                      <p:cBhvr additive="base">
                                        <p:cTn id="101" dur="500" fill="hold"/>
                                        <p:tgtEl>
                                          <p:spTgt spid="6">
                                            <p:txEl>
                                              <p:pRg st="22" end="22"/>
                                            </p:txEl>
                                          </p:spTgt>
                                        </p:tgtEl>
                                        <p:attrNameLst>
                                          <p:attrName>ppt_y</p:attrName>
                                        </p:attrNameLst>
                                      </p:cBhvr>
                                      <p:tavLst>
                                        <p:tav tm="0">
                                          <p:val>
                                            <p:strVal val="1+#ppt_h/2"/>
                                          </p:val>
                                        </p:tav>
                                        <p:tav tm="100000">
                                          <p:val>
                                            <p:strVal val="#ppt_y"/>
                                          </p:val>
                                        </p:tav>
                                      </p:tavLst>
                                    </p:anim>
                                  </p:childTnLst>
                                </p:cTn>
                              </p:par>
                              <p:par>
                                <p:cTn id="102" presetID="2" presetClass="entr" presetSubtype="4" fill="hold" nodeType="withEffect">
                                  <p:stCondLst>
                                    <p:cond delay="0"/>
                                  </p:stCondLst>
                                  <p:childTnLst>
                                    <p:set>
                                      <p:cBhvr>
                                        <p:cTn id="103" dur="1" fill="hold">
                                          <p:stCondLst>
                                            <p:cond delay="0"/>
                                          </p:stCondLst>
                                        </p:cTn>
                                        <p:tgtEl>
                                          <p:spTgt spid="6">
                                            <p:txEl>
                                              <p:pRg st="23" end="23"/>
                                            </p:txEl>
                                          </p:spTgt>
                                        </p:tgtEl>
                                        <p:attrNameLst>
                                          <p:attrName>style.visibility</p:attrName>
                                        </p:attrNameLst>
                                      </p:cBhvr>
                                      <p:to>
                                        <p:strVal val="visible"/>
                                      </p:to>
                                    </p:set>
                                    <p:anim calcmode="lin" valueType="num">
                                      <p:cBhvr additive="base">
                                        <p:cTn id="104" dur="500" fill="hold"/>
                                        <p:tgtEl>
                                          <p:spTgt spid="6">
                                            <p:txEl>
                                              <p:pRg st="23" end="23"/>
                                            </p:txEl>
                                          </p:spTgt>
                                        </p:tgtEl>
                                        <p:attrNameLst>
                                          <p:attrName>ppt_x</p:attrName>
                                        </p:attrNameLst>
                                      </p:cBhvr>
                                      <p:tavLst>
                                        <p:tav tm="0">
                                          <p:val>
                                            <p:strVal val="#ppt_x"/>
                                          </p:val>
                                        </p:tav>
                                        <p:tav tm="100000">
                                          <p:val>
                                            <p:strVal val="#ppt_x"/>
                                          </p:val>
                                        </p:tav>
                                      </p:tavLst>
                                    </p:anim>
                                    <p:anim calcmode="lin" valueType="num">
                                      <p:cBhvr additive="base">
                                        <p:cTn id="105" dur="500" fill="hold"/>
                                        <p:tgtEl>
                                          <p:spTgt spid="6">
                                            <p:txEl>
                                              <p:pRg st="23" end="23"/>
                                            </p:txEl>
                                          </p:spTgt>
                                        </p:tgtEl>
                                        <p:attrNameLst>
                                          <p:attrName>ppt_y</p:attrName>
                                        </p:attrNameLst>
                                      </p:cBhvr>
                                      <p:tavLst>
                                        <p:tav tm="0">
                                          <p:val>
                                            <p:strVal val="1+#ppt_h/2"/>
                                          </p:val>
                                        </p:tav>
                                        <p:tav tm="100000">
                                          <p:val>
                                            <p:strVal val="#ppt_y"/>
                                          </p:val>
                                        </p:tav>
                                      </p:tavLst>
                                    </p:anim>
                                  </p:childTnLst>
                                </p:cTn>
                              </p:par>
                              <p:par>
                                <p:cTn id="106" presetID="2" presetClass="entr" presetSubtype="4" fill="hold" nodeType="withEffect">
                                  <p:stCondLst>
                                    <p:cond delay="0"/>
                                  </p:stCondLst>
                                  <p:childTnLst>
                                    <p:set>
                                      <p:cBhvr>
                                        <p:cTn id="107" dur="1" fill="hold">
                                          <p:stCondLst>
                                            <p:cond delay="0"/>
                                          </p:stCondLst>
                                        </p:cTn>
                                        <p:tgtEl>
                                          <p:spTgt spid="6">
                                            <p:txEl>
                                              <p:pRg st="24" end="24"/>
                                            </p:txEl>
                                          </p:spTgt>
                                        </p:tgtEl>
                                        <p:attrNameLst>
                                          <p:attrName>style.visibility</p:attrName>
                                        </p:attrNameLst>
                                      </p:cBhvr>
                                      <p:to>
                                        <p:strVal val="visible"/>
                                      </p:to>
                                    </p:set>
                                    <p:anim calcmode="lin" valueType="num">
                                      <p:cBhvr additive="base">
                                        <p:cTn id="108" dur="500" fill="hold"/>
                                        <p:tgtEl>
                                          <p:spTgt spid="6">
                                            <p:txEl>
                                              <p:pRg st="24" end="24"/>
                                            </p:txEl>
                                          </p:spTgt>
                                        </p:tgtEl>
                                        <p:attrNameLst>
                                          <p:attrName>ppt_x</p:attrName>
                                        </p:attrNameLst>
                                      </p:cBhvr>
                                      <p:tavLst>
                                        <p:tav tm="0">
                                          <p:val>
                                            <p:strVal val="#ppt_x"/>
                                          </p:val>
                                        </p:tav>
                                        <p:tav tm="100000">
                                          <p:val>
                                            <p:strVal val="#ppt_x"/>
                                          </p:val>
                                        </p:tav>
                                      </p:tavLst>
                                    </p:anim>
                                    <p:anim calcmode="lin" valueType="num">
                                      <p:cBhvr additive="base">
                                        <p:cTn id="109" dur="500" fill="hold"/>
                                        <p:tgtEl>
                                          <p:spTgt spid="6">
                                            <p:txEl>
                                              <p:pRg st="24" end="24"/>
                                            </p:txEl>
                                          </p:spTgt>
                                        </p:tgtEl>
                                        <p:attrNameLst>
                                          <p:attrName>ppt_y</p:attrName>
                                        </p:attrNameLst>
                                      </p:cBhvr>
                                      <p:tavLst>
                                        <p:tav tm="0">
                                          <p:val>
                                            <p:strVal val="1+#ppt_h/2"/>
                                          </p:val>
                                        </p:tav>
                                        <p:tav tm="100000">
                                          <p:val>
                                            <p:strVal val="#ppt_y"/>
                                          </p:val>
                                        </p:tav>
                                      </p:tavLst>
                                    </p:anim>
                                  </p:childTnLst>
                                </p:cTn>
                              </p:par>
                              <p:par>
                                <p:cTn id="110" presetID="2" presetClass="entr" presetSubtype="4" fill="hold" nodeType="withEffect">
                                  <p:stCondLst>
                                    <p:cond delay="0"/>
                                  </p:stCondLst>
                                  <p:childTnLst>
                                    <p:set>
                                      <p:cBhvr>
                                        <p:cTn id="111" dur="1" fill="hold">
                                          <p:stCondLst>
                                            <p:cond delay="0"/>
                                          </p:stCondLst>
                                        </p:cTn>
                                        <p:tgtEl>
                                          <p:spTgt spid="6">
                                            <p:txEl>
                                              <p:pRg st="25" end="25"/>
                                            </p:txEl>
                                          </p:spTgt>
                                        </p:tgtEl>
                                        <p:attrNameLst>
                                          <p:attrName>style.visibility</p:attrName>
                                        </p:attrNameLst>
                                      </p:cBhvr>
                                      <p:to>
                                        <p:strVal val="visible"/>
                                      </p:to>
                                    </p:set>
                                    <p:anim calcmode="lin" valueType="num">
                                      <p:cBhvr additive="base">
                                        <p:cTn id="112" dur="500" fill="hold"/>
                                        <p:tgtEl>
                                          <p:spTgt spid="6">
                                            <p:txEl>
                                              <p:pRg st="25" end="25"/>
                                            </p:txEl>
                                          </p:spTgt>
                                        </p:tgtEl>
                                        <p:attrNameLst>
                                          <p:attrName>ppt_x</p:attrName>
                                        </p:attrNameLst>
                                      </p:cBhvr>
                                      <p:tavLst>
                                        <p:tav tm="0">
                                          <p:val>
                                            <p:strVal val="#ppt_x"/>
                                          </p:val>
                                        </p:tav>
                                        <p:tav tm="100000">
                                          <p:val>
                                            <p:strVal val="#ppt_x"/>
                                          </p:val>
                                        </p:tav>
                                      </p:tavLst>
                                    </p:anim>
                                    <p:anim calcmode="lin" valueType="num">
                                      <p:cBhvr additive="base">
                                        <p:cTn id="113" dur="500" fill="hold"/>
                                        <p:tgtEl>
                                          <p:spTgt spid="6">
                                            <p:txEl>
                                              <p:pRg st="25" end="2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221200" cy="11430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6600" b="1" u="sng" dirty="0" smtClean="0">
                <a:solidFill>
                  <a:schemeClr val="bg1"/>
                </a:solidFill>
                <a:latin typeface="Times New Roman" pitchFamily="18" charset="0"/>
                <a:cs typeface="Times New Roman" pitchFamily="18" charset="0"/>
              </a:rPr>
              <a:t>Multi-class prediction confidence with </a:t>
            </a:r>
            <a:r>
              <a:rPr lang="en-IN" sz="6600" b="1" u="sng" dirty="0" err="1" smtClean="0">
                <a:solidFill>
                  <a:schemeClr val="bg1"/>
                </a:solidFill>
                <a:latin typeface="Times New Roman" pitchFamily="18" charset="0"/>
                <a:cs typeface="Times New Roman" pitchFamily="18" charset="0"/>
              </a:rPr>
              <a:t>go.Heatmap</a:t>
            </a:r>
            <a:endParaRPr lang="en-IN" sz="6600" b="1" u="sng" dirty="0">
              <a:solidFill>
                <a:schemeClr val="bg1"/>
              </a:solidFill>
              <a:latin typeface="Times New Roman" pitchFamily="18" charset="0"/>
              <a:cs typeface="Times New Roman" pitchFamily="18" charset="0"/>
            </a:endParaRPr>
          </a:p>
        </p:txBody>
      </p:sp>
      <p:sp>
        <p:nvSpPr>
          <p:cNvPr id="8" name="TextBox 7"/>
          <p:cNvSpPr txBox="1"/>
          <p:nvPr/>
        </p:nvSpPr>
        <p:spPr>
          <a:xfrm>
            <a:off x="82352" y="7429500"/>
            <a:ext cx="17977048" cy="3170099"/>
          </a:xfrm>
          <a:prstGeom prst="rect">
            <a:avLst/>
          </a:prstGeom>
          <a:noFill/>
        </p:spPr>
        <p:txBody>
          <a:bodyPr wrap="square" rtlCol="0">
            <a:spAutoFit/>
          </a:bodyPr>
          <a:lstStyle/>
          <a:p>
            <a:r>
              <a:rPr lang="en-IN" sz="4000" dirty="0">
                <a:solidFill>
                  <a:schemeClr val="bg1"/>
                </a:solidFill>
                <a:latin typeface="Times New Roman" pitchFamily="18" charset="0"/>
                <a:cs typeface="Times New Roman" pitchFamily="18" charset="0"/>
              </a:rPr>
              <a:t>Multi-class prediction confidence with </a:t>
            </a:r>
            <a:r>
              <a:rPr lang="en-IN" sz="4000" dirty="0" err="1">
                <a:solidFill>
                  <a:schemeClr val="bg1"/>
                </a:solidFill>
                <a:latin typeface="Times New Roman" pitchFamily="18" charset="0"/>
                <a:cs typeface="Times New Roman" pitchFamily="18" charset="0"/>
              </a:rPr>
              <a:t>go.Heatmap</a:t>
            </a:r>
            <a:r>
              <a:rPr lang="en-IN" sz="4000" dirty="0">
                <a:solidFill>
                  <a:schemeClr val="bg1"/>
                </a:solidFill>
                <a:latin typeface="Times New Roman" pitchFamily="18" charset="0"/>
                <a:cs typeface="Times New Roman" pitchFamily="18" charset="0"/>
              </a:rPr>
              <a:t> </a:t>
            </a:r>
            <a:r>
              <a:rPr lang="en-IN" sz="4000" dirty="0" smtClean="0">
                <a:solidFill>
                  <a:schemeClr val="bg1"/>
                </a:solidFill>
                <a:latin typeface="Times New Roman" pitchFamily="18" charset="0"/>
                <a:cs typeface="Times New Roman" pitchFamily="18" charset="0"/>
              </a:rPr>
              <a:t>is </a:t>
            </a:r>
            <a:r>
              <a:rPr lang="en-IN" sz="4000" dirty="0">
                <a:solidFill>
                  <a:schemeClr val="bg1"/>
                </a:solidFill>
                <a:latin typeface="Times New Roman" pitchFamily="18" charset="0"/>
                <a:cs typeface="Times New Roman" pitchFamily="18" charset="0"/>
              </a:rPr>
              <a:t>also possible to visualize the prediction confidence of the model using </a:t>
            </a:r>
            <a:r>
              <a:rPr lang="en-IN" sz="4000" dirty="0" err="1">
                <a:solidFill>
                  <a:schemeClr val="bg1"/>
                </a:solidFill>
                <a:latin typeface="Times New Roman" pitchFamily="18" charset="0"/>
                <a:cs typeface="Times New Roman" pitchFamily="18" charset="0"/>
              </a:rPr>
              <a:t>heatmaps</a:t>
            </a:r>
            <a:r>
              <a:rPr lang="en-IN" sz="4000" dirty="0">
                <a:solidFill>
                  <a:schemeClr val="bg1"/>
                </a:solidFill>
                <a:latin typeface="Times New Roman" pitchFamily="18" charset="0"/>
                <a:cs typeface="Times New Roman" pitchFamily="18" charset="0"/>
              </a:rPr>
              <a:t>. In this example, you can see how to compute how confident the model is about its prediction at every point in the 2D grid. Here, we define the confidence as the difference between the highest score and the score of the other classes summed, at a certain point.</a:t>
            </a: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2394884"/>
            <a:ext cx="16230600" cy="4948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591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7170"/>
                                        </p:tgtEl>
                                        <p:attrNameLst>
                                          <p:attrName>style.visibility</p:attrName>
                                        </p:attrNameLst>
                                      </p:cBhvr>
                                      <p:to>
                                        <p:strVal val="visible"/>
                                      </p:to>
                                    </p:set>
                                    <p:animEffect transition="in" filter="randombar(horizontal)">
                                      <p:cBhvr>
                                        <p:cTn id="18" dur="500"/>
                                        <p:tgtEl>
                                          <p:spTgt spid="7170"/>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down)">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7" name="Title 1"/>
          <p:cNvSpPr txBox="1">
            <a:spLocks/>
          </p:cNvSpPr>
          <p:nvPr/>
        </p:nvSpPr>
        <p:spPr>
          <a:xfrm>
            <a:off x="457200" y="274638"/>
            <a:ext cx="176022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 Basic </a:t>
            </a:r>
            <a:r>
              <a:rPr lang="en-IN" sz="8000" b="1" u="sng" dirty="0" err="1" smtClean="0">
                <a:solidFill>
                  <a:schemeClr val="bg1"/>
                </a:solidFill>
                <a:latin typeface="Times New Roman" pitchFamily="18" charset="0"/>
                <a:cs typeface="Times New Roman" pitchFamily="18" charset="0"/>
              </a:rPr>
              <a:t>Distplots</a:t>
            </a:r>
            <a:r>
              <a:rPr lang="en-IN" sz="8000" b="1" u="sng" dirty="0" smtClean="0">
                <a:solidFill>
                  <a:schemeClr val="bg1"/>
                </a:solidFill>
                <a:latin typeface="Times New Roman" pitchFamily="18" charset="0"/>
                <a:cs typeface="Times New Roman" pitchFamily="18" charset="0"/>
              </a:rPr>
              <a:t>  </a:t>
            </a:r>
            <a:r>
              <a:rPr lang="en-IN" sz="8000" b="1" u="sng" dirty="0">
                <a:solidFill>
                  <a:schemeClr val="bg1"/>
                </a:solidFill>
                <a:latin typeface="Times New Roman" pitchFamily="18" charset="0"/>
                <a:cs typeface="Times New Roman" pitchFamily="18" charset="0"/>
              </a:rPr>
              <a:t>C</a:t>
            </a:r>
            <a:r>
              <a:rPr lang="en-IN" sz="8000" b="1" u="sng" dirty="0" smtClean="0">
                <a:solidFill>
                  <a:schemeClr val="bg1"/>
                </a:solidFill>
                <a:latin typeface="Times New Roman" pitchFamily="18" charset="0"/>
                <a:cs typeface="Times New Roman" pitchFamily="18" charset="0"/>
              </a:rPr>
              <a:t>odes</a:t>
            </a:r>
            <a:endParaRPr lang="en-IN" sz="8000" b="1" u="sng" dirty="0">
              <a:solidFill>
                <a:schemeClr val="bg1"/>
              </a:solidFill>
              <a:latin typeface="Times New Roman" pitchFamily="18" charset="0"/>
              <a:cs typeface="Times New Roman" pitchFamily="18" charset="0"/>
            </a:endParaRPr>
          </a:p>
        </p:txBody>
      </p:sp>
      <p:sp>
        <p:nvSpPr>
          <p:cNvPr id="8" name="Content Placeholder 2"/>
          <p:cNvSpPr txBox="1">
            <a:spLocks/>
          </p:cNvSpPr>
          <p:nvPr/>
        </p:nvSpPr>
        <p:spPr>
          <a:xfrm>
            <a:off x="457200" y="1600200"/>
            <a:ext cx="17830800" cy="868680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dirty="0" smtClean="0">
                <a:solidFill>
                  <a:schemeClr val="bg1"/>
                </a:solidFill>
                <a:latin typeface="Times New Roman" pitchFamily="18" charset="0"/>
                <a:cs typeface="Times New Roman" pitchFamily="18" charset="0"/>
              </a:rPr>
              <a:t>Having only 2 bar graphs in </a:t>
            </a:r>
            <a:r>
              <a:rPr lang="en-IN" dirty="0" err="1" smtClean="0">
                <a:solidFill>
                  <a:schemeClr val="bg1"/>
                </a:solidFill>
                <a:latin typeface="Times New Roman" pitchFamily="18" charset="0"/>
                <a:cs typeface="Times New Roman" pitchFamily="18" charset="0"/>
              </a:rPr>
              <a:t>visuvalization</a:t>
            </a:r>
            <a:r>
              <a:rPr lang="en-IN" dirty="0" smtClean="0">
                <a:solidFill>
                  <a:schemeClr val="bg1"/>
                </a:solidFill>
                <a:latin typeface="Times New Roman" pitchFamily="18" charset="0"/>
                <a:cs typeface="Times New Roman" pitchFamily="18" charset="0"/>
              </a:rPr>
              <a:t> is called as basic </a:t>
            </a:r>
            <a:r>
              <a:rPr lang="en-IN" dirty="0" err="1" smtClean="0">
                <a:solidFill>
                  <a:schemeClr val="bg1"/>
                </a:solidFill>
                <a:latin typeface="Times New Roman" pitchFamily="18" charset="0"/>
                <a:cs typeface="Times New Roman" pitchFamily="18" charset="0"/>
              </a:rPr>
              <a:t>Distplots</a:t>
            </a:r>
            <a:endParaRPr lang="en-IN" dirty="0" smtClean="0">
              <a:solidFill>
                <a:schemeClr val="bg1"/>
              </a:solidFill>
              <a:latin typeface="Times New Roman" pitchFamily="18" charset="0"/>
              <a:cs typeface="Times New Roman" pitchFamily="18" charset="0"/>
            </a:endParaRPr>
          </a:p>
          <a:p>
            <a:r>
              <a:rPr lang="en-IN" dirty="0" smtClean="0">
                <a:solidFill>
                  <a:schemeClr val="bg1"/>
                </a:solidFill>
                <a:latin typeface="Times New Roman" pitchFamily="18" charset="0"/>
                <a:cs typeface="Times New Roman" pitchFamily="18" charset="0"/>
              </a:rPr>
              <a:t>Code to execute in </a:t>
            </a:r>
            <a:r>
              <a:rPr lang="en-IN" dirty="0" err="1" smtClean="0">
                <a:solidFill>
                  <a:schemeClr val="bg1"/>
                </a:solidFill>
                <a:latin typeface="Times New Roman" pitchFamily="18" charset="0"/>
                <a:cs typeface="Times New Roman" pitchFamily="18" charset="0"/>
              </a:rPr>
              <a:t>colab</a:t>
            </a: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#import </a:t>
            </a:r>
            <a:r>
              <a:rPr lang="en-IN" dirty="0" err="1" smtClean="0">
                <a:solidFill>
                  <a:schemeClr val="bg1"/>
                </a:solidFill>
                <a:latin typeface="Times New Roman" pitchFamily="18" charset="0"/>
                <a:cs typeface="Times New Roman" pitchFamily="18" charset="0"/>
              </a:rPr>
              <a:t>plotly</a:t>
            </a:r>
            <a:r>
              <a:rPr lang="en-IN" dirty="0" smtClean="0">
                <a:solidFill>
                  <a:schemeClr val="bg1"/>
                </a:solidFill>
                <a:latin typeface="Times New Roman" pitchFamily="18" charset="0"/>
                <a:cs typeface="Times New Roman" pitchFamily="18" charset="0"/>
              </a:rPr>
              <a:t> and read the </a:t>
            </a:r>
            <a:r>
              <a:rPr lang="en-IN" dirty="0" err="1" smtClean="0">
                <a:solidFill>
                  <a:schemeClr val="bg1"/>
                </a:solidFill>
                <a:latin typeface="Times New Roman" pitchFamily="18" charset="0"/>
                <a:cs typeface="Times New Roman" pitchFamily="18" charset="0"/>
              </a:rPr>
              <a:t>csv</a:t>
            </a:r>
            <a:r>
              <a:rPr lang="en-IN" dirty="0" smtClean="0">
                <a:solidFill>
                  <a:schemeClr val="bg1"/>
                </a:solidFill>
                <a:latin typeface="Times New Roman" pitchFamily="18" charset="0"/>
                <a:cs typeface="Times New Roman" pitchFamily="18" charset="0"/>
              </a:rPr>
              <a:t> file(Data Processing)</a:t>
            </a:r>
          </a:p>
          <a:p>
            <a:pPr marL="0" indent="0">
              <a:buFont typeface="Arial" pitchFamily="34" charset="0"/>
              <a:buNone/>
            </a:pPr>
            <a:r>
              <a:rPr lang="en-IN" dirty="0" smtClean="0">
                <a:solidFill>
                  <a:schemeClr val="bg1"/>
                </a:solidFill>
                <a:latin typeface="Times New Roman" pitchFamily="18" charset="0"/>
                <a:cs typeface="Times New Roman" pitchFamily="18" charset="0"/>
              </a:rPr>
              <a:t>import pandas as </a:t>
            </a:r>
            <a:r>
              <a:rPr lang="en-IN" dirty="0" err="1" smtClean="0">
                <a:solidFill>
                  <a:schemeClr val="bg1"/>
                </a:solidFill>
                <a:latin typeface="Times New Roman" pitchFamily="18" charset="0"/>
                <a:cs typeface="Times New Roman" pitchFamily="18" charset="0"/>
              </a:rPr>
              <a:t>pd</a:t>
            </a: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import </a:t>
            </a:r>
            <a:r>
              <a:rPr lang="en-IN" dirty="0" err="1" smtClean="0">
                <a:solidFill>
                  <a:schemeClr val="bg1"/>
                </a:solidFill>
                <a:latin typeface="Times New Roman" pitchFamily="18" charset="0"/>
                <a:cs typeface="Times New Roman" pitchFamily="18" charset="0"/>
              </a:rPr>
              <a:t>plotly.express</a:t>
            </a:r>
            <a:r>
              <a:rPr lang="en-IN" dirty="0" smtClean="0">
                <a:solidFill>
                  <a:schemeClr val="bg1"/>
                </a:solidFill>
                <a:latin typeface="Times New Roman" pitchFamily="18" charset="0"/>
                <a:cs typeface="Times New Roman" pitchFamily="18" charset="0"/>
              </a:rPr>
              <a:t> as </a:t>
            </a:r>
            <a:r>
              <a:rPr lang="en-IN" dirty="0" err="1" smtClean="0">
                <a:solidFill>
                  <a:schemeClr val="bg1"/>
                </a:solidFill>
                <a:latin typeface="Times New Roman" pitchFamily="18" charset="0"/>
                <a:cs typeface="Times New Roman" pitchFamily="18" charset="0"/>
              </a:rPr>
              <a:t>px</a:t>
            </a: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err="1" smtClean="0">
                <a:solidFill>
                  <a:schemeClr val="bg1"/>
                </a:solidFill>
                <a:latin typeface="Times New Roman" pitchFamily="18" charset="0"/>
                <a:cs typeface="Times New Roman" pitchFamily="18" charset="0"/>
              </a:rPr>
              <a:t>df</a:t>
            </a:r>
            <a:r>
              <a:rPr lang="en-IN" dirty="0" smtClean="0">
                <a:solidFill>
                  <a:schemeClr val="bg1"/>
                </a:solidFill>
                <a:latin typeface="Times New Roman" pitchFamily="18" charset="0"/>
                <a:cs typeface="Times New Roman" pitchFamily="18" charset="0"/>
              </a:rPr>
              <a:t> = </a:t>
            </a:r>
            <a:r>
              <a:rPr lang="en-IN" dirty="0" err="1" smtClean="0">
                <a:solidFill>
                  <a:schemeClr val="bg1"/>
                </a:solidFill>
                <a:latin typeface="Times New Roman" pitchFamily="18" charset="0"/>
                <a:cs typeface="Times New Roman" pitchFamily="18" charset="0"/>
              </a:rPr>
              <a:t>pd.read_csv</a:t>
            </a:r>
            <a:r>
              <a:rPr lang="en-IN" dirty="0" smtClean="0">
                <a:solidFill>
                  <a:schemeClr val="bg1"/>
                </a:solidFill>
                <a:latin typeface="Times New Roman" pitchFamily="18" charset="0"/>
                <a:cs typeface="Times New Roman" pitchFamily="18" charset="0"/>
              </a:rPr>
              <a:t>('Survey on Student Mental Health1 (1).</a:t>
            </a:r>
            <a:r>
              <a:rPr lang="en-IN" dirty="0" err="1" smtClean="0">
                <a:solidFill>
                  <a:schemeClr val="bg1"/>
                </a:solidFill>
                <a:latin typeface="Times New Roman" pitchFamily="18" charset="0"/>
                <a:cs typeface="Times New Roman" pitchFamily="18" charset="0"/>
              </a:rPr>
              <a:t>csv</a:t>
            </a:r>
            <a:r>
              <a:rPr lang="en-IN" dirty="0" smtClean="0">
                <a:solidFill>
                  <a:schemeClr val="bg1"/>
                </a:solidFill>
                <a:latin typeface="Times New Roman" pitchFamily="18" charset="0"/>
                <a:cs typeface="Times New Roman" pitchFamily="18" charset="0"/>
              </a:rPr>
              <a:t>')</a:t>
            </a:r>
          </a:p>
          <a:p>
            <a:pPr marL="0" indent="0">
              <a:buFont typeface="Arial" pitchFamily="34" charset="0"/>
              <a:buNone/>
            </a:pPr>
            <a:r>
              <a:rPr lang="en-IN" dirty="0" err="1" smtClean="0">
                <a:solidFill>
                  <a:schemeClr val="bg1"/>
                </a:solidFill>
                <a:latin typeface="Times New Roman" pitchFamily="18" charset="0"/>
                <a:cs typeface="Times New Roman" pitchFamily="18" charset="0"/>
              </a:rPr>
              <a:t>df.head</a:t>
            </a:r>
            <a:r>
              <a:rPr lang="en-IN" dirty="0" smtClean="0">
                <a:solidFill>
                  <a:schemeClr val="bg1"/>
                </a:solidFill>
                <a:latin typeface="Times New Roman" pitchFamily="18" charset="0"/>
                <a:cs typeface="Times New Roman" pitchFamily="18" charset="0"/>
              </a:rPr>
              <a:t>()</a:t>
            </a:r>
          </a:p>
          <a:p>
            <a:pPr marL="0" indent="0">
              <a:buFont typeface="Arial" pitchFamily="34" charset="0"/>
              <a:buNone/>
            </a:pP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import </a:t>
            </a:r>
            <a:r>
              <a:rPr lang="en-IN" dirty="0" err="1" smtClean="0">
                <a:solidFill>
                  <a:schemeClr val="bg1"/>
                </a:solidFill>
                <a:latin typeface="Times New Roman" pitchFamily="18" charset="0"/>
                <a:cs typeface="Times New Roman" pitchFamily="18" charset="0"/>
              </a:rPr>
              <a:t>plotly.express</a:t>
            </a:r>
            <a:r>
              <a:rPr lang="en-IN" dirty="0" smtClean="0">
                <a:solidFill>
                  <a:schemeClr val="bg1"/>
                </a:solidFill>
                <a:latin typeface="Times New Roman" pitchFamily="18" charset="0"/>
                <a:cs typeface="Times New Roman" pitchFamily="18" charset="0"/>
              </a:rPr>
              <a:t> as </a:t>
            </a:r>
            <a:r>
              <a:rPr lang="en-IN" dirty="0" err="1" smtClean="0">
                <a:solidFill>
                  <a:schemeClr val="bg1"/>
                </a:solidFill>
                <a:latin typeface="Times New Roman" pitchFamily="18" charset="0"/>
                <a:cs typeface="Times New Roman" pitchFamily="18" charset="0"/>
              </a:rPr>
              <a:t>px</a:t>
            </a: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x = </a:t>
            </a:r>
            <a:r>
              <a:rPr lang="en-IN" dirty="0" err="1" smtClean="0">
                <a:solidFill>
                  <a:schemeClr val="bg1"/>
                </a:solidFill>
                <a:latin typeface="Times New Roman" pitchFamily="18" charset="0"/>
                <a:cs typeface="Times New Roman" pitchFamily="18" charset="0"/>
              </a:rPr>
              <a:t>df.What_is_your_screen_time</a:t>
            </a: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y = </a:t>
            </a:r>
            <a:r>
              <a:rPr lang="en-IN" dirty="0" err="1" smtClean="0">
                <a:solidFill>
                  <a:schemeClr val="bg1"/>
                </a:solidFill>
                <a:latin typeface="Times New Roman" pitchFamily="18" charset="0"/>
                <a:cs typeface="Times New Roman" pitchFamily="18" charset="0"/>
              </a:rPr>
              <a:t>df.How_much_time_are_you_sleeping_everyday</a:t>
            </a:r>
            <a:endParaRPr lang="en-IN" dirty="0" smtClean="0">
              <a:solidFill>
                <a:schemeClr val="bg1"/>
              </a:solidFill>
              <a:latin typeface="Times New Roman" pitchFamily="18" charset="0"/>
              <a:cs typeface="Times New Roman" pitchFamily="18" charset="0"/>
            </a:endParaRPr>
          </a:p>
          <a:p>
            <a:pPr marL="0" indent="0">
              <a:buFont typeface="Arial" pitchFamily="34" charset="0"/>
              <a:buNone/>
            </a:pPr>
            <a:r>
              <a:rPr lang="en-IN" dirty="0" smtClean="0">
                <a:solidFill>
                  <a:schemeClr val="bg1"/>
                </a:solidFill>
                <a:latin typeface="Times New Roman" pitchFamily="18" charset="0"/>
                <a:cs typeface="Times New Roman" pitchFamily="18" charset="0"/>
              </a:rPr>
              <a:t>fig = </a:t>
            </a:r>
            <a:r>
              <a:rPr lang="en-IN" dirty="0" err="1" smtClean="0">
                <a:solidFill>
                  <a:schemeClr val="bg1"/>
                </a:solidFill>
                <a:latin typeface="Times New Roman" pitchFamily="18" charset="0"/>
                <a:cs typeface="Times New Roman" pitchFamily="18" charset="0"/>
              </a:rPr>
              <a:t>px.histogram</a:t>
            </a:r>
            <a:r>
              <a:rPr lang="en-IN" dirty="0" smtClean="0">
                <a:solidFill>
                  <a:schemeClr val="bg1"/>
                </a:solidFill>
                <a:latin typeface="Times New Roman" pitchFamily="18" charset="0"/>
                <a:cs typeface="Times New Roman" pitchFamily="18" charset="0"/>
              </a:rPr>
              <a:t>(</a:t>
            </a:r>
            <a:r>
              <a:rPr lang="en-IN" dirty="0" err="1" smtClean="0">
                <a:solidFill>
                  <a:schemeClr val="bg1"/>
                </a:solidFill>
                <a:latin typeface="Times New Roman" pitchFamily="18" charset="0"/>
                <a:cs typeface="Times New Roman" pitchFamily="18" charset="0"/>
              </a:rPr>
              <a:t>x,y</a:t>
            </a:r>
            <a:r>
              <a:rPr lang="en-IN" dirty="0" smtClean="0">
                <a:solidFill>
                  <a:schemeClr val="bg1"/>
                </a:solidFill>
                <a:latin typeface="Times New Roman" pitchFamily="18" charset="0"/>
                <a:cs typeface="Times New Roman" pitchFamily="18" charset="0"/>
              </a:rPr>
              <a:t>)</a:t>
            </a:r>
          </a:p>
          <a:p>
            <a:pPr marL="0" indent="0">
              <a:buFont typeface="Arial" pitchFamily="34" charset="0"/>
              <a:buNone/>
            </a:pPr>
            <a:r>
              <a:rPr lang="en-IN" dirty="0" err="1" smtClean="0">
                <a:solidFill>
                  <a:schemeClr val="bg1"/>
                </a:solidFill>
                <a:latin typeface="Times New Roman" pitchFamily="18" charset="0"/>
                <a:cs typeface="Times New Roman" pitchFamily="18" charset="0"/>
              </a:rPr>
              <a:t>fig.show</a:t>
            </a:r>
            <a:r>
              <a:rPr lang="en-IN" dirty="0" smtClean="0">
                <a:solidFill>
                  <a:schemeClr val="bg1"/>
                </a:solidFill>
                <a:latin typeface="Times New Roman" pitchFamily="18" charset="0"/>
                <a:cs typeface="Times New Roman" pitchFamily="18" charset="0"/>
              </a:rPr>
              <a:t>()</a:t>
            </a:r>
          </a:p>
        </p:txBody>
      </p:sp>
    </p:spTree>
    <p:extLst>
      <p:ext uri="{BB962C8B-B14F-4D97-AF65-F5344CB8AC3E}">
        <p14:creationId xmlns:p14="http://schemas.microsoft.com/office/powerpoint/2010/main" val="87205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circle(in)">
                                      <p:cBhvr>
                                        <p:cTn id="12" dur="20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 calcmode="lin" valueType="num">
                                      <p:cBhvr additive="base">
                                        <p:cTn id="1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8">
                                            <p:txEl>
                                              <p:pRg st="0" end="0"/>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 calcmode="lin" valueType="num">
                                      <p:cBhvr additive="base">
                                        <p:cTn id="2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8">
                                            <p:txEl>
                                              <p:pRg st="1" end="1"/>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8">
                                            <p:txEl>
                                              <p:pRg st="4" end="4"/>
                                            </p:txEl>
                                          </p:spTgt>
                                        </p:tgtEl>
                                        <p:attrNameLst>
                                          <p:attrName>style.visibility</p:attrName>
                                        </p:attrNameLst>
                                      </p:cBhvr>
                                      <p:to>
                                        <p:strVal val="visible"/>
                                      </p:to>
                                    </p:set>
                                    <p:anim calcmode="lin" valueType="num">
                                      <p:cBhvr additive="base">
                                        <p:cTn id="29"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8">
                                            <p:txEl>
                                              <p:pRg st="4" end="4"/>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8">
                                            <p:txEl>
                                              <p:pRg st="5" end="5"/>
                                            </p:txEl>
                                          </p:spTgt>
                                        </p:tgtEl>
                                        <p:attrNameLst>
                                          <p:attrName>style.visibility</p:attrName>
                                        </p:attrNameLst>
                                      </p:cBhvr>
                                      <p:to>
                                        <p:strVal val="visible"/>
                                      </p:to>
                                    </p:set>
                                    <p:anim calcmode="lin" valueType="num">
                                      <p:cBhvr additive="base">
                                        <p:cTn id="33"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8">
                                            <p:txEl>
                                              <p:pRg st="5" end="5"/>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 calcmode="lin" valueType="num">
                                      <p:cBhvr additive="base">
                                        <p:cTn id="37"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8">
                                            <p:txEl>
                                              <p:pRg st="7" end="7"/>
                                            </p:txEl>
                                          </p:spTgt>
                                        </p:tgtEl>
                                        <p:attrNameLst>
                                          <p:attrName>style.visibility</p:attrName>
                                        </p:attrNameLst>
                                      </p:cBhvr>
                                      <p:to>
                                        <p:strVal val="visible"/>
                                      </p:to>
                                    </p:set>
                                    <p:anim calcmode="lin" valueType="num">
                                      <p:cBhvr additive="base">
                                        <p:cTn id="41"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8">
                                            <p:txEl>
                                              <p:pRg st="7" end="7"/>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8">
                                            <p:txEl>
                                              <p:pRg st="9" end="9"/>
                                            </p:txEl>
                                          </p:spTgt>
                                        </p:tgtEl>
                                        <p:attrNameLst>
                                          <p:attrName>style.visibility</p:attrName>
                                        </p:attrNameLst>
                                      </p:cBhvr>
                                      <p:to>
                                        <p:strVal val="visible"/>
                                      </p:to>
                                    </p:set>
                                    <p:anim calcmode="lin" valueType="num">
                                      <p:cBhvr additive="base">
                                        <p:cTn id="45" dur="500" fill="hold"/>
                                        <p:tgtEl>
                                          <p:spTgt spid="8">
                                            <p:txEl>
                                              <p:pRg st="9" end="9"/>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8">
                                            <p:txEl>
                                              <p:pRg st="9" end="9"/>
                                            </p:txEl>
                                          </p:spTgt>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8">
                                            <p:txEl>
                                              <p:pRg st="10" end="10"/>
                                            </p:txEl>
                                          </p:spTgt>
                                        </p:tgtEl>
                                        <p:attrNameLst>
                                          <p:attrName>style.visibility</p:attrName>
                                        </p:attrNameLst>
                                      </p:cBhvr>
                                      <p:to>
                                        <p:strVal val="visible"/>
                                      </p:to>
                                    </p:set>
                                    <p:anim calcmode="lin" valueType="num">
                                      <p:cBhvr additive="base">
                                        <p:cTn id="49" dur="500" fill="hold"/>
                                        <p:tgtEl>
                                          <p:spTgt spid="8">
                                            <p:txEl>
                                              <p:pRg st="10" end="1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10" end="10"/>
                                            </p:txEl>
                                          </p:spTgt>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8">
                                            <p:txEl>
                                              <p:pRg st="11" end="11"/>
                                            </p:txEl>
                                          </p:spTgt>
                                        </p:tgtEl>
                                        <p:attrNameLst>
                                          <p:attrName>style.visibility</p:attrName>
                                        </p:attrNameLst>
                                      </p:cBhvr>
                                      <p:to>
                                        <p:strVal val="visible"/>
                                      </p:to>
                                    </p:set>
                                    <p:anim calcmode="lin" valueType="num">
                                      <p:cBhvr additive="base">
                                        <p:cTn id="53" dur="500" fill="hold"/>
                                        <p:tgtEl>
                                          <p:spTgt spid="8">
                                            <p:txEl>
                                              <p:pRg st="11" end="11"/>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8">
                                            <p:txEl>
                                              <p:pRg st="11" end="11"/>
                                            </p:txEl>
                                          </p:spTgt>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8">
                                            <p:txEl>
                                              <p:pRg st="12" end="12"/>
                                            </p:txEl>
                                          </p:spTgt>
                                        </p:tgtEl>
                                        <p:attrNameLst>
                                          <p:attrName>style.visibility</p:attrName>
                                        </p:attrNameLst>
                                      </p:cBhvr>
                                      <p:to>
                                        <p:strVal val="visible"/>
                                      </p:to>
                                    </p:set>
                                    <p:anim calcmode="lin" valueType="num">
                                      <p:cBhvr additive="base">
                                        <p:cTn id="57" dur="500" fill="hold"/>
                                        <p:tgtEl>
                                          <p:spTgt spid="8">
                                            <p:txEl>
                                              <p:pRg st="12" end="12"/>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8">
                                            <p:txEl>
                                              <p:pRg st="12" end="12"/>
                                            </p:txEl>
                                          </p:spTgt>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8">
                                            <p:txEl>
                                              <p:pRg st="13" end="13"/>
                                            </p:txEl>
                                          </p:spTgt>
                                        </p:tgtEl>
                                        <p:attrNameLst>
                                          <p:attrName>style.visibility</p:attrName>
                                        </p:attrNameLst>
                                      </p:cBhvr>
                                      <p:to>
                                        <p:strVal val="visible"/>
                                      </p:to>
                                    </p:set>
                                    <p:anim calcmode="lin" valueType="num">
                                      <p:cBhvr additive="base">
                                        <p:cTn id="61" dur="500" fill="hold"/>
                                        <p:tgtEl>
                                          <p:spTgt spid="8">
                                            <p:txEl>
                                              <p:pRg st="13" end="13"/>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6" name="Title 1"/>
          <p:cNvSpPr txBox="1">
            <a:spLocks/>
          </p:cNvSpPr>
          <p:nvPr/>
        </p:nvSpPr>
        <p:spPr>
          <a:xfrm>
            <a:off x="457200" y="274638"/>
            <a:ext cx="176784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rPr>
              <a:t>Basic </a:t>
            </a:r>
            <a:r>
              <a:rPr lang="en-IN" sz="8000" b="1" u="sng" dirty="0" err="1" smtClean="0">
                <a:solidFill>
                  <a:schemeClr val="bg1"/>
                </a:solidFill>
              </a:rPr>
              <a:t>Distplots</a:t>
            </a:r>
            <a:r>
              <a:rPr lang="en-IN" sz="8000" b="1" u="sng" dirty="0" smtClean="0">
                <a:solidFill>
                  <a:schemeClr val="bg1"/>
                </a:solidFill>
              </a:rPr>
              <a:t>  Chart</a:t>
            </a:r>
            <a:endParaRPr lang="en-IN" sz="8000" b="1" u="sng" dirty="0">
              <a:solidFill>
                <a:schemeClr val="bg1"/>
              </a:solidFill>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3041650"/>
            <a:ext cx="16154400" cy="659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3098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randombar(horizontal)">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animEffect transition="in" filter="wheel(1)">
                                      <p:cBhvr>
                                        <p:cTn id="17" dur="2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6784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 </a:t>
            </a:r>
            <a:r>
              <a:rPr lang="en-IN" sz="8000" b="1" u="sng" dirty="0">
                <a:solidFill>
                  <a:schemeClr val="bg1"/>
                </a:solidFill>
                <a:latin typeface="Times New Roman" pitchFamily="18" charset="0"/>
                <a:cs typeface="Times New Roman" pitchFamily="18" charset="0"/>
              </a:rPr>
              <a:t>Medium </a:t>
            </a:r>
            <a:r>
              <a:rPr lang="en-IN" sz="8000" b="1" u="sng" dirty="0" err="1" smtClean="0">
                <a:solidFill>
                  <a:schemeClr val="bg1"/>
                </a:solidFill>
                <a:latin typeface="Times New Roman" pitchFamily="18" charset="0"/>
                <a:cs typeface="Times New Roman" pitchFamily="18" charset="0"/>
              </a:rPr>
              <a:t>Distplots</a:t>
            </a:r>
            <a:r>
              <a:rPr lang="en-IN" sz="8000" b="1" u="sng" dirty="0" smtClean="0">
                <a:solidFill>
                  <a:schemeClr val="bg1"/>
                </a:solidFill>
                <a:latin typeface="Times New Roman" pitchFamily="18" charset="0"/>
                <a:cs typeface="Times New Roman" pitchFamily="18" charset="0"/>
              </a:rPr>
              <a:t>  </a:t>
            </a:r>
            <a:r>
              <a:rPr lang="en-IN" sz="8000" b="1" u="sng" dirty="0">
                <a:solidFill>
                  <a:schemeClr val="bg1"/>
                </a:solidFill>
                <a:latin typeface="Times New Roman" pitchFamily="18" charset="0"/>
                <a:cs typeface="Times New Roman" pitchFamily="18" charset="0"/>
              </a:rPr>
              <a:t>Codes</a:t>
            </a:r>
          </a:p>
          <a:p>
            <a:endParaRPr lang="en-IN" sz="8000" b="1" u="sng" dirty="0">
              <a:solidFill>
                <a:schemeClr val="bg1"/>
              </a:solidFill>
              <a:latin typeface="Times New Roman" pitchFamily="18" charset="0"/>
              <a:cs typeface="Times New Roman" pitchFamily="18" charset="0"/>
            </a:endParaRPr>
          </a:p>
        </p:txBody>
      </p:sp>
      <p:sp>
        <p:nvSpPr>
          <p:cNvPr id="6" name="TextBox 5"/>
          <p:cNvSpPr txBox="1"/>
          <p:nvPr/>
        </p:nvSpPr>
        <p:spPr>
          <a:xfrm>
            <a:off x="938456" y="1665625"/>
            <a:ext cx="17380024" cy="8586966"/>
          </a:xfrm>
          <a:prstGeom prst="rect">
            <a:avLst/>
          </a:prstGeom>
          <a:noFill/>
        </p:spPr>
        <p:txBody>
          <a:bodyPr wrap="square" rtlCol="0">
            <a:spAutoFit/>
          </a:bodyPr>
          <a:lstStyle/>
          <a:p>
            <a:r>
              <a:rPr lang="en-IN" sz="4800" dirty="0" smtClean="0">
                <a:solidFill>
                  <a:schemeClr val="bg1"/>
                </a:solidFill>
                <a:latin typeface="Times New Roman" pitchFamily="18" charset="0"/>
                <a:cs typeface="Times New Roman" pitchFamily="18" charset="0"/>
              </a:rPr>
              <a:t>#import </a:t>
            </a:r>
            <a:r>
              <a:rPr lang="en-IN" sz="4800" dirty="0" err="1">
                <a:solidFill>
                  <a:schemeClr val="bg1"/>
                </a:solidFill>
                <a:latin typeface="Times New Roman" pitchFamily="18" charset="0"/>
                <a:cs typeface="Times New Roman" pitchFamily="18" charset="0"/>
              </a:rPr>
              <a:t>plotly</a:t>
            </a:r>
            <a:r>
              <a:rPr lang="en-IN" sz="4800" dirty="0">
                <a:solidFill>
                  <a:schemeClr val="bg1"/>
                </a:solidFill>
                <a:latin typeface="Times New Roman" pitchFamily="18" charset="0"/>
                <a:cs typeface="Times New Roman" pitchFamily="18" charset="0"/>
              </a:rPr>
              <a:t> and read the </a:t>
            </a:r>
            <a:r>
              <a:rPr lang="en-IN" sz="4800" dirty="0" err="1">
                <a:solidFill>
                  <a:schemeClr val="bg1"/>
                </a:solidFill>
                <a:latin typeface="Times New Roman" pitchFamily="18" charset="0"/>
                <a:cs typeface="Times New Roman" pitchFamily="18" charset="0"/>
              </a:rPr>
              <a:t>csv</a:t>
            </a:r>
            <a:r>
              <a:rPr lang="en-IN" sz="4800" dirty="0">
                <a:solidFill>
                  <a:schemeClr val="bg1"/>
                </a:solidFill>
                <a:latin typeface="Times New Roman" pitchFamily="18" charset="0"/>
                <a:cs typeface="Times New Roman" pitchFamily="18" charset="0"/>
              </a:rPr>
              <a:t> file(Data Processing)</a:t>
            </a:r>
          </a:p>
          <a:p>
            <a:r>
              <a:rPr lang="en-IN" sz="4800" dirty="0">
                <a:solidFill>
                  <a:schemeClr val="bg1"/>
                </a:solidFill>
                <a:latin typeface="Times New Roman" pitchFamily="18" charset="0"/>
                <a:cs typeface="Times New Roman" pitchFamily="18" charset="0"/>
              </a:rPr>
              <a:t>import pandas as </a:t>
            </a:r>
            <a:r>
              <a:rPr lang="en-IN" sz="4800" dirty="0" err="1">
                <a:solidFill>
                  <a:schemeClr val="bg1"/>
                </a:solidFill>
                <a:latin typeface="Times New Roman" pitchFamily="18" charset="0"/>
                <a:cs typeface="Times New Roman" pitchFamily="18" charset="0"/>
              </a:rPr>
              <a:t>pd</a:t>
            </a:r>
            <a:endParaRPr lang="en-IN" sz="4800" dirty="0">
              <a:solidFill>
                <a:schemeClr val="bg1"/>
              </a:solidFill>
              <a:latin typeface="Times New Roman" pitchFamily="18" charset="0"/>
              <a:cs typeface="Times New Roman" pitchFamily="18" charset="0"/>
            </a:endParaRPr>
          </a:p>
          <a:p>
            <a:r>
              <a:rPr lang="en-IN" sz="4800" dirty="0">
                <a:solidFill>
                  <a:schemeClr val="bg1"/>
                </a:solidFill>
                <a:latin typeface="Times New Roman" pitchFamily="18" charset="0"/>
                <a:cs typeface="Times New Roman" pitchFamily="18" charset="0"/>
              </a:rPr>
              <a:t>import </a:t>
            </a:r>
            <a:r>
              <a:rPr lang="en-IN" sz="4800" dirty="0" err="1">
                <a:solidFill>
                  <a:schemeClr val="bg1"/>
                </a:solidFill>
                <a:latin typeface="Times New Roman" pitchFamily="18" charset="0"/>
                <a:cs typeface="Times New Roman" pitchFamily="18" charset="0"/>
              </a:rPr>
              <a:t>plotly.express</a:t>
            </a:r>
            <a:r>
              <a:rPr lang="en-IN" sz="4800" dirty="0">
                <a:solidFill>
                  <a:schemeClr val="bg1"/>
                </a:solidFill>
                <a:latin typeface="Times New Roman" pitchFamily="18" charset="0"/>
                <a:cs typeface="Times New Roman" pitchFamily="18" charset="0"/>
              </a:rPr>
              <a:t> as </a:t>
            </a:r>
            <a:r>
              <a:rPr lang="en-IN" sz="4800" dirty="0" err="1">
                <a:solidFill>
                  <a:schemeClr val="bg1"/>
                </a:solidFill>
                <a:latin typeface="Times New Roman" pitchFamily="18" charset="0"/>
                <a:cs typeface="Times New Roman" pitchFamily="18" charset="0"/>
              </a:rPr>
              <a:t>px</a:t>
            </a:r>
            <a:endParaRPr lang="en-IN" sz="4800" dirty="0">
              <a:solidFill>
                <a:schemeClr val="bg1"/>
              </a:solidFill>
              <a:latin typeface="Times New Roman" pitchFamily="18" charset="0"/>
              <a:cs typeface="Times New Roman" pitchFamily="18" charset="0"/>
            </a:endParaRPr>
          </a:p>
          <a:p>
            <a:r>
              <a:rPr lang="en-IN" sz="4800" dirty="0" err="1">
                <a:solidFill>
                  <a:schemeClr val="bg1"/>
                </a:solidFill>
                <a:latin typeface="Times New Roman" pitchFamily="18" charset="0"/>
                <a:cs typeface="Times New Roman" pitchFamily="18" charset="0"/>
              </a:rPr>
              <a:t>df</a:t>
            </a:r>
            <a:r>
              <a:rPr lang="en-IN" sz="4800" dirty="0">
                <a:solidFill>
                  <a:schemeClr val="bg1"/>
                </a:solidFill>
                <a:latin typeface="Times New Roman" pitchFamily="18" charset="0"/>
                <a:cs typeface="Times New Roman" pitchFamily="18" charset="0"/>
              </a:rPr>
              <a:t> = </a:t>
            </a:r>
            <a:r>
              <a:rPr lang="en-IN" sz="4800" dirty="0" err="1">
                <a:solidFill>
                  <a:schemeClr val="bg1"/>
                </a:solidFill>
                <a:latin typeface="Times New Roman" pitchFamily="18" charset="0"/>
                <a:cs typeface="Times New Roman" pitchFamily="18" charset="0"/>
              </a:rPr>
              <a:t>pd.read_csv</a:t>
            </a:r>
            <a:r>
              <a:rPr lang="en-IN" sz="4800" dirty="0">
                <a:solidFill>
                  <a:schemeClr val="bg1"/>
                </a:solidFill>
                <a:latin typeface="Times New Roman" pitchFamily="18" charset="0"/>
                <a:cs typeface="Times New Roman" pitchFamily="18" charset="0"/>
              </a:rPr>
              <a:t>('Survey on Student Mental Health1 (1).</a:t>
            </a:r>
            <a:r>
              <a:rPr lang="en-IN" sz="4800" dirty="0" err="1">
                <a:solidFill>
                  <a:schemeClr val="bg1"/>
                </a:solidFill>
                <a:latin typeface="Times New Roman" pitchFamily="18" charset="0"/>
                <a:cs typeface="Times New Roman" pitchFamily="18" charset="0"/>
              </a:rPr>
              <a:t>csv</a:t>
            </a:r>
            <a:r>
              <a:rPr lang="en-IN" sz="4800" dirty="0">
                <a:solidFill>
                  <a:schemeClr val="bg1"/>
                </a:solidFill>
                <a:latin typeface="Times New Roman" pitchFamily="18" charset="0"/>
                <a:cs typeface="Times New Roman" pitchFamily="18" charset="0"/>
              </a:rPr>
              <a:t>')</a:t>
            </a:r>
          </a:p>
          <a:p>
            <a:r>
              <a:rPr lang="en-IN" sz="4800" dirty="0" err="1">
                <a:solidFill>
                  <a:schemeClr val="bg1"/>
                </a:solidFill>
                <a:latin typeface="Times New Roman" pitchFamily="18" charset="0"/>
                <a:cs typeface="Times New Roman" pitchFamily="18" charset="0"/>
              </a:rPr>
              <a:t>df.head</a:t>
            </a:r>
            <a:r>
              <a:rPr lang="en-IN" sz="4800" dirty="0" smtClean="0">
                <a:solidFill>
                  <a:schemeClr val="bg1"/>
                </a:solidFill>
                <a:latin typeface="Times New Roman" pitchFamily="18" charset="0"/>
                <a:cs typeface="Times New Roman" pitchFamily="18" charset="0"/>
              </a:rPr>
              <a:t>()</a:t>
            </a:r>
          </a:p>
          <a:p>
            <a:endParaRPr lang="en-IN" sz="4800" dirty="0">
              <a:solidFill>
                <a:schemeClr val="bg1"/>
              </a:solidFill>
              <a:latin typeface="Times New Roman" pitchFamily="18" charset="0"/>
              <a:cs typeface="Times New Roman" pitchFamily="18" charset="0"/>
            </a:endParaRPr>
          </a:p>
          <a:p>
            <a:r>
              <a:rPr lang="en-IN" sz="4800" dirty="0" smtClean="0">
                <a:solidFill>
                  <a:schemeClr val="bg1"/>
                </a:solidFill>
              </a:rPr>
              <a:t>import</a:t>
            </a:r>
            <a:r>
              <a:rPr lang="en-IN" sz="4800" dirty="0">
                <a:solidFill>
                  <a:schemeClr val="bg1"/>
                </a:solidFill>
              </a:rPr>
              <a:t> </a:t>
            </a:r>
            <a:r>
              <a:rPr lang="en-IN" sz="4800" dirty="0" err="1">
                <a:solidFill>
                  <a:schemeClr val="bg1"/>
                </a:solidFill>
              </a:rPr>
              <a:t>plotly.express</a:t>
            </a:r>
            <a:r>
              <a:rPr lang="en-IN" sz="4800" dirty="0">
                <a:solidFill>
                  <a:schemeClr val="bg1"/>
                </a:solidFill>
              </a:rPr>
              <a:t> as </a:t>
            </a:r>
            <a:r>
              <a:rPr lang="en-IN" sz="4800" dirty="0" err="1">
                <a:solidFill>
                  <a:schemeClr val="bg1"/>
                </a:solidFill>
              </a:rPr>
              <a:t>px</a:t>
            </a:r>
            <a:endParaRPr lang="en-IN" sz="4800" dirty="0">
              <a:solidFill>
                <a:schemeClr val="bg1"/>
              </a:solidFill>
            </a:endParaRPr>
          </a:p>
          <a:p>
            <a:r>
              <a:rPr lang="en-IN" sz="4800" dirty="0">
                <a:solidFill>
                  <a:schemeClr val="bg1"/>
                </a:solidFill>
              </a:rPr>
              <a:t>fig = </a:t>
            </a:r>
            <a:r>
              <a:rPr lang="en-IN" sz="4800" dirty="0" err="1">
                <a:solidFill>
                  <a:schemeClr val="bg1"/>
                </a:solidFill>
              </a:rPr>
              <a:t>px.histogram</a:t>
            </a:r>
            <a:r>
              <a:rPr lang="en-IN" sz="4800" dirty="0">
                <a:solidFill>
                  <a:schemeClr val="bg1"/>
                </a:solidFill>
              </a:rPr>
              <a:t>(</a:t>
            </a:r>
            <a:r>
              <a:rPr lang="en-IN" sz="4800" dirty="0" err="1">
                <a:solidFill>
                  <a:schemeClr val="bg1"/>
                </a:solidFill>
              </a:rPr>
              <a:t>df</a:t>
            </a:r>
            <a:r>
              <a:rPr lang="en-IN" sz="4800" dirty="0">
                <a:solidFill>
                  <a:schemeClr val="bg1"/>
                </a:solidFill>
              </a:rPr>
              <a:t>, x="</a:t>
            </a:r>
            <a:r>
              <a:rPr lang="en-IN" sz="4800" dirty="0" err="1">
                <a:solidFill>
                  <a:schemeClr val="bg1"/>
                </a:solidFill>
              </a:rPr>
              <a:t>What_is_your_screen_time</a:t>
            </a:r>
            <a:r>
              <a:rPr lang="en-IN" sz="4800" dirty="0">
                <a:solidFill>
                  <a:schemeClr val="bg1"/>
                </a:solidFill>
              </a:rPr>
              <a:t>", y="</a:t>
            </a:r>
            <a:r>
              <a:rPr lang="en-IN" sz="4800" dirty="0" err="1">
                <a:solidFill>
                  <a:schemeClr val="bg1"/>
                </a:solidFill>
              </a:rPr>
              <a:t>How_much_time_are_you_sleeping_everyday</a:t>
            </a:r>
            <a:r>
              <a:rPr lang="en-IN" sz="4800" dirty="0">
                <a:solidFill>
                  <a:schemeClr val="bg1"/>
                </a:solidFill>
              </a:rPr>
              <a:t>", </a:t>
            </a:r>
            <a:r>
              <a:rPr lang="en-IN" sz="4800" dirty="0" err="1">
                <a:solidFill>
                  <a:schemeClr val="bg1"/>
                </a:solidFill>
              </a:rPr>
              <a:t>color</a:t>
            </a:r>
            <a:r>
              <a:rPr lang="en-IN" sz="4800" dirty="0">
                <a:solidFill>
                  <a:schemeClr val="bg1"/>
                </a:solidFill>
              </a:rPr>
              <a:t>="Gender")</a:t>
            </a:r>
          </a:p>
          <a:p>
            <a:r>
              <a:rPr lang="en-IN" sz="4800" dirty="0" err="1">
                <a:solidFill>
                  <a:schemeClr val="bg1"/>
                </a:solidFill>
              </a:rPr>
              <a:t>fig.show</a:t>
            </a:r>
            <a:r>
              <a:rPr lang="en-IN" sz="4800" dirty="0">
                <a:solidFill>
                  <a:schemeClr val="bg1"/>
                </a:solidFill>
              </a:rPr>
              <a:t>()</a:t>
            </a:r>
          </a:p>
          <a:p>
            <a:endParaRPr lang="en-IN" sz="7200" dirty="0">
              <a:solidFill>
                <a:schemeClr val="bg1"/>
              </a:solidFill>
            </a:endParaRPr>
          </a:p>
        </p:txBody>
      </p:sp>
    </p:spTree>
    <p:extLst>
      <p:ext uri="{BB962C8B-B14F-4D97-AF65-F5344CB8AC3E}">
        <p14:creationId xmlns:p14="http://schemas.microsoft.com/office/powerpoint/2010/main" val="63105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down)">
                                      <p:cBhvr>
                                        <p:cTn id="17" dur="580">
                                          <p:stCondLst>
                                            <p:cond delay="0"/>
                                          </p:stCondLst>
                                        </p:cTn>
                                        <p:tgtEl>
                                          <p:spTgt spid="6">
                                            <p:txEl>
                                              <p:pRg st="0" end="0"/>
                                            </p:txEl>
                                          </p:spTgt>
                                        </p:tgtEl>
                                      </p:cBhvr>
                                    </p:animEffect>
                                    <p:anim calcmode="lin" valueType="num">
                                      <p:cBhvr>
                                        <p:cTn id="18" dur="1822" tmFilter="0,0; 0.14,0.36; 0.43,0.73; 0.71,0.91; 1.0,1.0">
                                          <p:stCondLst>
                                            <p:cond delay="0"/>
                                          </p:stCondLst>
                                        </p:cTn>
                                        <p:tgtEl>
                                          <p:spTgt spid="6">
                                            <p:txEl>
                                              <p:pRg st="0" end="0"/>
                                            </p:txEl>
                                          </p:spTgt>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6">
                                            <p:txEl>
                                              <p:pRg st="0" end="0"/>
                                            </p:txEl>
                                          </p:spTgt>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6">
                                            <p:txEl>
                                              <p:pRg st="0" end="0"/>
                                            </p:txEl>
                                          </p:spTgt>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6">
                                            <p:txEl>
                                              <p:pRg st="0" end="0"/>
                                            </p:txEl>
                                          </p:spTgt>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6">
                                            <p:txEl>
                                              <p:pRg st="0" end="0"/>
                                            </p:txEl>
                                          </p:spTgt>
                                        </p:tgtEl>
                                        <p:attrNameLst>
                                          <p:attrName>ppt_y</p:attrName>
                                        </p:attrNameLst>
                                      </p:cBhvr>
                                      <p:tavLst>
                                        <p:tav tm="0" fmla="#ppt_y-sin(pi*$)/81">
                                          <p:val>
                                            <p:fltVal val="0"/>
                                          </p:val>
                                        </p:tav>
                                        <p:tav tm="100000">
                                          <p:val>
                                            <p:fltVal val="1"/>
                                          </p:val>
                                        </p:tav>
                                      </p:tavLst>
                                    </p:anim>
                                    <p:animScale>
                                      <p:cBhvr>
                                        <p:cTn id="23" dur="26">
                                          <p:stCondLst>
                                            <p:cond delay="650"/>
                                          </p:stCondLst>
                                        </p:cTn>
                                        <p:tgtEl>
                                          <p:spTgt spid="6">
                                            <p:txEl>
                                              <p:pRg st="0" end="0"/>
                                            </p:txEl>
                                          </p:spTgt>
                                        </p:tgtEl>
                                      </p:cBhvr>
                                      <p:to x="100000" y="60000"/>
                                    </p:animScale>
                                    <p:animScale>
                                      <p:cBhvr>
                                        <p:cTn id="24" dur="166" decel="50000">
                                          <p:stCondLst>
                                            <p:cond delay="676"/>
                                          </p:stCondLst>
                                        </p:cTn>
                                        <p:tgtEl>
                                          <p:spTgt spid="6">
                                            <p:txEl>
                                              <p:pRg st="0" end="0"/>
                                            </p:txEl>
                                          </p:spTgt>
                                        </p:tgtEl>
                                      </p:cBhvr>
                                      <p:to x="100000" y="100000"/>
                                    </p:animScale>
                                    <p:animScale>
                                      <p:cBhvr>
                                        <p:cTn id="25" dur="26">
                                          <p:stCondLst>
                                            <p:cond delay="1312"/>
                                          </p:stCondLst>
                                        </p:cTn>
                                        <p:tgtEl>
                                          <p:spTgt spid="6">
                                            <p:txEl>
                                              <p:pRg st="0" end="0"/>
                                            </p:txEl>
                                          </p:spTgt>
                                        </p:tgtEl>
                                      </p:cBhvr>
                                      <p:to x="100000" y="80000"/>
                                    </p:animScale>
                                    <p:animScale>
                                      <p:cBhvr>
                                        <p:cTn id="26" dur="166" decel="50000">
                                          <p:stCondLst>
                                            <p:cond delay="1338"/>
                                          </p:stCondLst>
                                        </p:cTn>
                                        <p:tgtEl>
                                          <p:spTgt spid="6">
                                            <p:txEl>
                                              <p:pRg st="0" end="0"/>
                                            </p:txEl>
                                          </p:spTgt>
                                        </p:tgtEl>
                                      </p:cBhvr>
                                      <p:to x="100000" y="100000"/>
                                    </p:animScale>
                                    <p:animScale>
                                      <p:cBhvr>
                                        <p:cTn id="27" dur="26">
                                          <p:stCondLst>
                                            <p:cond delay="1642"/>
                                          </p:stCondLst>
                                        </p:cTn>
                                        <p:tgtEl>
                                          <p:spTgt spid="6">
                                            <p:txEl>
                                              <p:pRg st="0" end="0"/>
                                            </p:txEl>
                                          </p:spTgt>
                                        </p:tgtEl>
                                      </p:cBhvr>
                                      <p:to x="100000" y="90000"/>
                                    </p:animScale>
                                    <p:animScale>
                                      <p:cBhvr>
                                        <p:cTn id="28" dur="166" decel="50000">
                                          <p:stCondLst>
                                            <p:cond delay="1668"/>
                                          </p:stCondLst>
                                        </p:cTn>
                                        <p:tgtEl>
                                          <p:spTgt spid="6">
                                            <p:txEl>
                                              <p:pRg st="0" end="0"/>
                                            </p:txEl>
                                          </p:spTgt>
                                        </p:tgtEl>
                                      </p:cBhvr>
                                      <p:to x="100000" y="100000"/>
                                    </p:animScale>
                                    <p:animScale>
                                      <p:cBhvr>
                                        <p:cTn id="29" dur="26">
                                          <p:stCondLst>
                                            <p:cond delay="1808"/>
                                          </p:stCondLst>
                                        </p:cTn>
                                        <p:tgtEl>
                                          <p:spTgt spid="6">
                                            <p:txEl>
                                              <p:pRg st="0" end="0"/>
                                            </p:txEl>
                                          </p:spTgt>
                                        </p:tgtEl>
                                      </p:cBhvr>
                                      <p:to x="100000" y="95000"/>
                                    </p:animScale>
                                    <p:animScale>
                                      <p:cBhvr>
                                        <p:cTn id="30" dur="166" decel="50000">
                                          <p:stCondLst>
                                            <p:cond delay="1834"/>
                                          </p:stCondLst>
                                        </p:cTn>
                                        <p:tgtEl>
                                          <p:spTgt spid="6">
                                            <p:txEl>
                                              <p:pRg st="0" end="0"/>
                                            </p:txEl>
                                          </p:spTgt>
                                        </p:tgtEl>
                                      </p:cBhvr>
                                      <p:to x="100000" y="100000"/>
                                    </p:animScale>
                                  </p:childTnLst>
                                </p:cTn>
                              </p:par>
                              <p:par>
                                <p:cTn id="31" presetID="26" presetClass="entr" presetSubtype="0" fill="hold" nodeType="withEffect">
                                  <p:stCondLst>
                                    <p:cond delay="0"/>
                                  </p:stCondLst>
                                  <p:childTnLst>
                                    <p:set>
                                      <p:cBhvr>
                                        <p:cTn id="32" dur="1" fill="hold">
                                          <p:stCondLst>
                                            <p:cond delay="0"/>
                                          </p:stCondLst>
                                        </p:cTn>
                                        <p:tgtEl>
                                          <p:spTgt spid="6">
                                            <p:txEl>
                                              <p:pRg st="1" end="1"/>
                                            </p:txEl>
                                          </p:spTgt>
                                        </p:tgtEl>
                                        <p:attrNameLst>
                                          <p:attrName>style.visibility</p:attrName>
                                        </p:attrNameLst>
                                      </p:cBhvr>
                                      <p:to>
                                        <p:strVal val="visible"/>
                                      </p:to>
                                    </p:set>
                                    <p:animEffect transition="in" filter="wipe(down)">
                                      <p:cBhvr>
                                        <p:cTn id="33" dur="580">
                                          <p:stCondLst>
                                            <p:cond delay="0"/>
                                          </p:stCondLst>
                                        </p:cTn>
                                        <p:tgtEl>
                                          <p:spTgt spid="6">
                                            <p:txEl>
                                              <p:pRg st="1" end="1"/>
                                            </p:txEl>
                                          </p:spTgt>
                                        </p:tgtEl>
                                      </p:cBhvr>
                                    </p:animEffect>
                                    <p:anim calcmode="lin" valueType="num">
                                      <p:cBhvr>
                                        <p:cTn id="34" dur="1822" tmFilter="0,0; 0.14,0.36; 0.43,0.73; 0.71,0.91; 1.0,1.0">
                                          <p:stCondLst>
                                            <p:cond delay="0"/>
                                          </p:stCondLst>
                                        </p:cTn>
                                        <p:tgtEl>
                                          <p:spTgt spid="6">
                                            <p:txEl>
                                              <p:pRg st="1" end="1"/>
                                            </p:txEl>
                                          </p:spTgt>
                                        </p:tgtEl>
                                        <p:attrNameLst>
                                          <p:attrName>ppt_x</p:attrName>
                                        </p:attrNameLst>
                                      </p:cBhvr>
                                      <p:tavLst>
                                        <p:tav tm="0">
                                          <p:val>
                                            <p:strVal val="#ppt_x-0.25"/>
                                          </p:val>
                                        </p:tav>
                                        <p:tav tm="100000">
                                          <p:val>
                                            <p:strVal val="#ppt_x"/>
                                          </p:val>
                                        </p:tav>
                                      </p:tavLst>
                                    </p:anim>
                                    <p:anim calcmode="lin" valueType="num">
                                      <p:cBhvr>
                                        <p:cTn id="35" dur="664" tmFilter="0.0,0.0; 0.25,0.07; 0.50,0.2; 0.75,0.467; 1.0,1.0">
                                          <p:stCondLst>
                                            <p:cond delay="0"/>
                                          </p:stCondLst>
                                        </p:cTn>
                                        <p:tgtEl>
                                          <p:spTgt spid="6">
                                            <p:txEl>
                                              <p:pRg st="1" end="1"/>
                                            </p:txEl>
                                          </p:spTgt>
                                        </p:tgtEl>
                                        <p:attrNameLst>
                                          <p:attrName>ppt_y</p:attrName>
                                        </p:attrNameLst>
                                      </p:cBhvr>
                                      <p:tavLst>
                                        <p:tav tm="0" fmla="#ppt_y-sin(pi*$)/3">
                                          <p:val>
                                            <p:fltVal val="0.5"/>
                                          </p:val>
                                        </p:tav>
                                        <p:tav tm="100000">
                                          <p:val>
                                            <p:fltVal val="1"/>
                                          </p:val>
                                        </p:tav>
                                      </p:tavLst>
                                    </p:anim>
                                    <p:anim calcmode="lin" valueType="num">
                                      <p:cBhvr>
                                        <p:cTn id="36" dur="664" tmFilter="0, 0; 0.125,0.2665; 0.25,0.4; 0.375,0.465; 0.5,0.5;  0.625,0.535; 0.75,0.6; 0.875,0.7335; 1,1">
                                          <p:stCondLst>
                                            <p:cond delay="664"/>
                                          </p:stCondLst>
                                        </p:cTn>
                                        <p:tgtEl>
                                          <p:spTgt spid="6">
                                            <p:txEl>
                                              <p:pRg st="1" end="1"/>
                                            </p:txEl>
                                          </p:spTgt>
                                        </p:tgtEl>
                                        <p:attrNameLst>
                                          <p:attrName>ppt_y</p:attrName>
                                        </p:attrNameLst>
                                      </p:cBhvr>
                                      <p:tavLst>
                                        <p:tav tm="0" fmla="#ppt_y-sin(pi*$)/9">
                                          <p:val>
                                            <p:fltVal val="0"/>
                                          </p:val>
                                        </p:tav>
                                        <p:tav tm="100000">
                                          <p:val>
                                            <p:fltVal val="1"/>
                                          </p:val>
                                        </p:tav>
                                      </p:tavLst>
                                    </p:anim>
                                    <p:anim calcmode="lin" valueType="num">
                                      <p:cBhvr>
                                        <p:cTn id="37" dur="332" tmFilter="0, 0; 0.125,0.2665; 0.25,0.4; 0.375,0.465; 0.5,0.5;  0.625,0.535; 0.75,0.6; 0.875,0.7335; 1,1">
                                          <p:stCondLst>
                                            <p:cond delay="1324"/>
                                          </p:stCondLst>
                                        </p:cTn>
                                        <p:tgtEl>
                                          <p:spTgt spid="6">
                                            <p:txEl>
                                              <p:pRg st="1" end="1"/>
                                            </p:txEl>
                                          </p:spTgt>
                                        </p:tgtEl>
                                        <p:attrNameLst>
                                          <p:attrName>ppt_y</p:attrName>
                                        </p:attrNameLst>
                                      </p:cBhvr>
                                      <p:tavLst>
                                        <p:tav tm="0" fmla="#ppt_y-sin(pi*$)/27">
                                          <p:val>
                                            <p:fltVal val="0"/>
                                          </p:val>
                                        </p:tav>
                                        <p:tav tm="100000">
                                          <p:val>
                                            <p:fltVal val="1"/>
                                          </p:val>
                                        </p:tav>
                                      </p:tavLst>
                                    </p:anim>
                                    <p:anim calcmode="lin" valueType="num">
                                      <p:cBhvr>
                                        <p:cTn id="38" dur="164" tmFilter="0, 0; 0.125,0.2665; 0.25,0.4; 0.375,0.465; 0.5,0.5;  0.625,0.535; 0.75,0.6; 0.875,0.7335; 1,1">
                                          <p:stCondLst>
                                            <p:cond delay="1656"/>
                                          </p:stCondLst>
                                        </p:cTn>
                                        <p:tgtEl>
                                          <p:spTgt spid="6">
                                            <p:txEl>
                                              <p:pRg st="1" end="1"/>
                                            </p:txEl>
                                          </p:spTgt>
                                        </p:tgtEl>
                                        <p:attrNameLst>
                                          <p:attrName>ppt_y</p:attrName>
                                        </p:attrNameLst>
                                      </p:cBhvr>
                                      <p:tavLst>
                                        <p:tav tm="0" fmla="#ppt_y-sin(pi*$)/81">
                                          <p:val>
                                            <p:fltVal val="0"/>
                                          </p:val>
                                        </p:tav>
                                        <p:tav tm="100000">
                                          <p:val>
                                            <p:fltVal val="1"/>
                                          </p:val>
                                        </p:tav>
                                      </p:tavLst>
                                    </p:anim>
                                    <p:animScale>
                                      <p:cBhvr>
                                        <p:cTn id="39" dur="26">
                                          <p:stCondLst>
                                            <p:cond delay="650"/>
                                          </p:stCondLst>
                                        </p:cTn>
                                        <p:tgtEl>
                                          <p:spTgt spid="6">
                                            <p:txEl>
                                              <p:pRg st="1" end="1"/>
                                            </p:txEl>
                                          </p:spTgt>
                                        </p:tgtEl>
                                      </p:cBhvr>
                                      <p:to x="100000" y="60000"/>
                                    </p:animScale>
                                    <p:animScale>
                                      <p:cBhvr>
                                        <p:cTn id="40" dur="166" decel="50000">
                                          <p:stCondLst>
                                            <p:cond delay="676"/>
                                          </p:stCondLst>
                                        </p:cTn>
                                        <p:tgtEl>
                                          <p:spTgt spid="6">
                                            <p:txEl>
                                              <p:pRg st="1" end="1"/>
                                            </p:txEl>
                                          </p:spTgt>
                                        </p:tgtEl>
                                      </p:cBhvr>
                                      <p:to x="100000" y="100000"/>
                                    </p:animScale>
                                    <p:animScale>
                                      <p:cBhvr>
                                        <p:cTn id="41" dur="26">
                                          <p:stCondLst>
                                            <p:cond delay="1312"/>
                                          </p:stCondLst>
                                        </p:cTn>
                                        <p:tgtEl>
                                          <p:spTgt spid="6">
                                            <p:txEl>
                                              <p:pRg st="1" end="1"/>
                                            </p:txEl>
                                          </p:spTgt>
                                        </p:tgtEl>
                                      </p:cBhvr>
                                      <p:to x="100000" y="80000"/>
                                    </p:animScale>
                                    <p:animScale>
                                      <p:cBhvr>
                                        <p:cTn id="42" dur="166" decel="50000">
                                          <p:stCondLst>
                                            <p:cond delay="1338"/>
                                          </p:stCondLst>
                                        </p:cTn>
                                        <p:tgtEl>
                                          <p:spTgt spid="6">
                                            <p:txEl>
                                              <p:pRg st="1" end="1"/>
                                            </p:txEl>
                                          </p:spTgt>
                                        </p:tgtEl>
                                      </p:cBhvr>
                                      <p:to x="100000" y="100000"/>
                                    </p:animScale>
                                    <p:animScale>
                                      <p:cBhvr>
                                        <p:cTn id="43" dur="26">
                                          <p:stCondLst>
                                            <p:cond delay="1642"/>
                                          </p:stCondLst>
                                        </p:cTn>
                                        <p:tgtEl>
                                          <p:spTgt spid="6">
                                            <p:txEl>
                                              <p:pRg st="1" end="1"/>
                                            </p:txEl>
                                          </p:spTgt>
                                        </p:tgtEl>
                                      </p:cBhvr>
                                      <p:to x="100000" y="90000"/>
                                    </p:animScale>
                                    <p:animScale>
                                      <p:cBhvr>
                                        <p:cTn id="44" dur="166" decel="50000">
                                          <p:stCondLst>
                                            <p:cond delay="1668"/>
                                          </p:stCondLst>
                                        </p:cTn>
                                        <p:tgtEl>
                                          <p:spTgt spid="6">
                                            <p:txEl>
                                              <p:pRg st="1" end="1"/>
                                            </p:txEl>
                                          </p:spTgt>
                                        </p:tgtEl>
                                      </p:cBhvr>
                                      <p:to x="100000" y="100000"/>
                                    </p:animScale>
                                    <p:animScale>
                                      <p:cBhvr>
                                        <p:cTn id="45" dur="26">
                                          <p:stCondLst>
                                            <p:cond delay="1808"/>
                                          </p:stCondLst>
                                        </p:cTn>
                                        <p:tgtEl>
                                          <p:spTgt spid="6">
                                            <p:txEl>
                                              <p:pRg st="1" end="1"/>
                                            </p:txEl>
                                          </p:spTgt>
                                        </p:tgtEl>
                                      </p:cBhvr>
                                      <p:to x="100000" y="95000"/>
                                    </p:animScale>
                                    <p:animScale>
                                      <p:cBhvr>
                                        <p:cTn id="46" dur="166" decel="50000">
                                          <p:stCondLst>
                                            <p:cond delay="1834"/>
                                          </p:stCondLst>
                                        </p:cTn>
                                        <p:tgtEl>
                                          <p:spTgt spid="6">
                                            <p:txEl>
                                              <p:pRg st="1" end="1"/>
                                            </p:txEl>
                                          </p:spTgt>
                                        </p:tgtEl>
                                      </p:cBhvr>
                                      <p:to x="100000" y="100000"/>
                                    </p:animScale>
                                  </p:childTnLst>
                                </p:cTn>
                              </p:par>
                              <p:par>
                                <p:cTn id="47" presetID="26" presetClass="entr" presetSubtype="0" fill="hold" nodeType="withEffect">
                                  <p:stCondLst>
                                    <p:cond delay="0"/>
                                  </p:stCondLst>
                                  <p:childTnLst>
                                    <p:set>
                                      <p:cBhvr>
                                        <p:cTn id="48" dur="1" fill="hold">
                                          <p:stCondLst>
                                            <p:cond delay="0"/>
                                          </p:stCondLst>
                                        </p:cTn>
                                        <p:tgtEl>
                                          <p:spTgt spid="6">
                                            <p:txEl>
                                              <p:pRg st="2" end="2"/>
                                            </p:txEl>
                                          </p:spTgt>
                                        </p:tgtEl>
                                        <p:attrNameLst>
                                          <p:attrName>style.visibility</p:attrName>
                                        </p:attrNameLst>
                                      </p:cBhvr>
                                      <p:to>
                                        <p:strVal val="visible"/>
                                      </p:to>
                                    </p:set>
                                    <p:animEffect transition="in" filter="wipe(down)">
                                      <p:cBhvr>
                                        <p:cTn id="49" dur="580">
                                          <p:stCondLst>
                                            <p:cond delay="0"/>
                                          </p:stCondLst>
                                        </p:cTn>
                                        <p:tgtEl>
                                          <p:spTgt spid="6">
                                            <p:txEl>
                                              <p:pRg st="2" end="2"/>
                                            </p:txEl>
                                          </p:spTgt>
                                        </p:tgtEl>
                                      </p:cBhvr>
                                    </p:animEffect>
                                    <p:anim calcmode="lin" valueType="num">
                                      <p:cBhvr>
                                        <p:cTn id="50" dur="1822" tmFilter="0,0; 0.14,0.36; 0.43,0.73; 0.71,0.91; 1.0,1.0">
                                          <p:stCondLst>
                                            <p:cond delay="0"/>
                                          </p:stCondLst>
                                        </p:cTn>
                                        <p:tgtEl>
                                          <p:spTgt spid="6">
                                            <p:txEl>
                                              <p:pRg st="2" end="2"/>
                                            </p:txEl>
                                          </p:spTgt>
                                        </p:tgtEl>
                                        <p:attrNameLst>
                                          <p:attrName>ppt_x</p:attrName>
                                        </p:attrNameLst>
                                      </p:cBhvr>
                                      <p:tavLst>
                                        <p:tav tm="0">
                                          <p:val>
                                            <p:strVal val="#ppt_x-0.25"/>
                                          </p:val>
                                        </p:tav>
                                        <p:tav tm="100000">
                                          <p:val>
                                            <p:strVal val="#ppt_x"/>
                                          </p:val>
                                        </p:tav>
                                      </p:tavLst>
                                    </p:anim>
                                    <p:anim calcmode="lin" valueType="num">
                                      <p:cBhvr>
                                        <p:cTn id="51" dur="664" tmFilter="0.0,0.0; 0.25,0.07; 0.50,0.2; 0.75,0.467; 1.0,1.0">
                                          <p:stCondLst>
                                            <p:cond delay="0"/>
                                          </p:stCondLst>
                                        </p:cTn>
                                        <p:tgtEl>
                                          <p:spTgt spid="6">
                                            <p:txEl>
                                              <p:pRg st="2" end="2"/>
                                            </p:txEl>
                                          </p:spTgt>
                                        </p:tgtEl>
                                        <p:attrNameLst>
                                          <p:attrName>ppt_y</p:attrName>
                                        </p:attrNameLst>
                                      </p:cBhvr>
                                      <p:tavLst>
                                        <p:tav tm="0" fmla="#ppt_y-sin(pi*$)/3">
                                          <p:val>
                                            <p:fltVal val="0.5"/>
                                          </p:val>
                                        </p:tav>
                                        <p:tav tm="100000">
                                          <p:val>
                                            <p:fltVal val="1"/>
                                          </p:val>
                                        </p:tav>
                                      </p:tavLst>
                                    </p:anim>
                                    <p:anim calcmode="lin" valueType="num">
                                      <p:cBhvr>
                                        <p:cTn id="52" dur="664" tmFilter="0, 0; 0.125,0.2665; 0.25,0.4; 0.375,0.465; 0.5,0.5;  0.625,0.535; 0.75,0.6; 0.875,0.7335; 1,1">
                                          <p:stCondLst>
                                            <p:cond delay="664"/>
                                          </p:stCondLst>
                                        </p:cTn>
                                        <p:tgtEl>
                                          <p:spTgt spid="6">
                                            <p:txEl>
                                              <p:pRg st="2" end="2"/>
                                            </p:txEl>
                                          </p:spTgt>
                                        </p:tgtEl>
                                        <p:attrNameLst>
                                          <p:attrName>ppt_y</p:attrName>
                                        </p:attrNameLst>
                                      </p:cBhvr>
                                      <p:tavLst>
                                        <p:tav tm="0" fmla="#ppt_y-sin(pi*$)/9">
                                          <p:val>
                                            <p:fltVal val="0"/>
                                          </p:val>
                                        </p:tav>
                                        <p:tav tm="100000">
                                          <p:val>
                                            <p:fltVal val="1"/>
                                          </p:val>
                                        </p:tav>
                                      </p:tavLst>
                                    </p:anim>
                                    <p:anim calcmode="lin" valueType="num">
                                      <p:cBhvr>
                                        <p:cTn id="53" dur="332" tmFilter="0, 0; 0.125,0.2665; 0.25,0.4; 0.375,0.465; 0.5,0.5;  0.625,0.535; 0.75,0.6; 0.875,0.7335; 1,1">
                                          <p:stCondLst>
                                            <p:cond delay="1324"/>
                                          </p:stCondLst>
                                        </p:cTn>
                                        <p:tgtEl>
                                          <p:spTgt spid="6">
                                            <p:txEl>
                                              <p:pRg st="2" end="2"/>
                                            </p:txEl>
                                          </p:spTgt>
                                        </p:tgtEl>
                                        <p:attrNameLst>
                                          <p:attrName>ppt_y</p:attrName>
                                        </p:attrNameLst>
                                      </p:cBhvr>
                                      <p:tavLst>
                                        <p:tav tm="0" fmla="#ppt_y-sin(pi*$)/27">
                                          <p:val>
                                            <p:fltVal val="0"/>
                                          </p:val>
                                        </p:tav>
                                        <p:tav tm="100000">
                                          <p:val>
                                            <p:fltVal val="1"/>
                                          </p:val>
                                        </p:tav>
                                      </p:tavLst>
                                    </p:anim>
                                    <p:anim calcmode="lin" valueType="num">
                                      <p:cBhvr>
                                        <p:cTn id="54" dur="164" tmFilter="0, 0; 0.125,0.2665; 0.25,0.4; 0.375,0.465; 0.5,0.5;  0.625,0.535; 0.75,0.6; 0.875,0.7335; 1,1">
                                          <p:stCondLst>
                                            <p:cond delay="1656"/>
                                          </p:stCondLst>
                                        </p:cTn>
                                        <p:tgtEl>
                                          <p:spTgt spid="6">
                                            <p:txEl>
                                              <p:pRg st="2" end="2"/>
                                            </p:txEl>
                                          </p:spTgt>
                                        </p:tgtEl>
                                        <p:attrNameLst>
                                          <p:attrName>ppt_y</p:attrName>
                                        </p:attrNameLst>
                                      </p:cBhvr>
                                      <p:tavLst>
                                        <p:tav tm="0" fmla="#ppt_y-sin(pi*$)/81">
                                          <p:val>
                                            <p:fltVal val="0"/>
                                          </p:val>
                                        </p:tav>
                                        <p:tav tm="100000">
                                          <p:val>
                                            <p:fltVal val="1"/>
                                          </p:val>
                                        </p:tav>
                                      </p:tavLst>
                                    </p:anim>
                                    <p:animScale>
                                      <p:cBhvr>
                                        <p:cTn id="55" dur="26">
                                          <p:stCondLst>
                                            <p:cond delay="650"/>
                                          </p:stCondLst>
                                        </p:cTn>
                                        <p:tgtEl>
                                          <p:spTgt spid="6">
                                            <p:txEl>
                                              <p:pRg st="2" end="2"/>
                                            </p:txEl>
                                          </p:spTgt>
                                        </p:tgtEl>
                                      </p:cBhvr>
                                      <p:to x="100000" y="60000"/>
                                    </p:animScale>
                                    <p:animScale>
                                      <p:cBhvr>
                                        <p:cTn id="56" dur="166" decel="50000">
                                          <p:stCondLst>
                                            <p:cond delay="676"/>
                                          </p:stCondLst>
                                        </p:cTn>
                                        <p:tgtEl>
                                          <p:spTgt spid="6">
                                            <p:txEl>
                                              <p:pRg st="2" end="2"/>
                                            </p:txEl>
                                          </p:spTgt>
                                        </p:tgtEl>
                                      </p:cBhvr>
                                      <p:to x="100000" y="100000"/>
                                    </p:animScale>
                                    <p:animScale>
                                      <p:cBhvr>
                                        <p:cTn id="57" dur="26">
                                          <p:stCondLst>
                                            <p:cond delay="1312"/>
                                          </p:stCondLst>
                                        </p:cTn>
                                        <p:tgtEl>
                                          <p:spTgt spid="6">
                                            <p:txEl>
                                              <p:pRg st="2" end="2"/>
                                            </p:txEl>
                                          </p:spTgt>
                                        </p:tgtEl>
                                      </p:cBhvr>
                                      <p:to x="100000" y="80000"/>
                                    </p:animScale>
                                    <p:animScale>
                                      <p:cBhvr>
                                        <p:cTn id="58" dur="166" decel="50000">
                                          <p:stCondLst>
                                            <p:cond delay="1338"/>
                                          </p:stCondLst>
                                        </p:cTn>
                                        <p:tgtEl>
                                          <p:spTgt spid="6">
                                            <p:txEl>
                                              <p:pRg st="2" end="2"/>
                                            </p:txEl>
                                          </p:spTgt>
                                        </p:tgtEl>
                                      </p:cBhvr>
                                      <p:to x="100000" y="100000"/>
                                    </p:animScale>
                                    <p:animScale>
                                      <p:cBhvr>
                                        <p:cTn id="59" dur="26">
                                          <p:stCondLst>
                                            <p:cond delay="1642"/>
                                          </p:stCondLst>
                                        </p:cTn>
                                        <p:tgtEl>
                                          <p:spTgt spid="6">
                                            <p:txEl>
                                              <p:pRg st="2" end="2"/>
                                            </p:txEl>
                                          </p:spTgt>
                                        </p:tgtEl>
                                      </p:cBhvr>
                                      <p:to x="100000" y="90000"/>
                                    </p:animScale>
                                    <p:animScale>
                                      <p:cBhvr>
                                        <p:cTn id="60" dur="166" decel="50000">
                                          <p:stCondLst>
                                            <p:cond delay="1668"/>
                                          </p:stCondLst>
                                        </p:cTn>
                                        <p:tgtEl>
                                          <p:spTgt spid="6">
                                            <p:txEl>
                                              <p:pRg st="2" end="2"/>
                                            </p:txEl>
                                          </p:spTgt>
                                        </p:tgtEl>
                                      </p:cBhvr>
                                      <p:to x="100000" y="100000"/>
                                    </p:animScale>
                                    <p:animScale>
                                      <p:cBhvr>
                                        <p:cTn id="61" dur="26">
                                          <p:stCondLst>
                                            <p:cond delay="1808"/>
                                          </p:stCondLst>
                                        </p:cTn>
                                        <p:tgtEl>
                                          <p:spTgt spid="6">
                                            <p:txEl>
                                              <p:pRg st="2" end="2"/>
                                            </p:txEl>
                                          </p:spTgt>
                                        </p:tgtEl>
                                      </p:cBhvr>
                                      <p:to x="100000" y="95000"/>
                                    </p:animScale>
                                    <p:animScale>
                                      <p:cBhvr>
                                        <p:cTn id="62" dur="166" decel="50000">
                                          <p:stCondLst>
                                            <p:cond delay="1834"/>
                                          </p:stCondLst>
                                        </p:cTn>
                                        <p:tgtEl>
                                          <p:spTgt spid="6">
                                            <p:txEl>
                                              <p:pRg st="2" end="2"/>
                                            </p:txEl>
                                          </p:spTgt>
                                        </p:tgtEl>
                                      </p:cBhvr>
                                      <p:to x="100000" y="100000"/>
                                    </p:animScale>
                                  </p:childTnLst>
                                </p:cTn>
                              </p:par>
                              <p:par>
                                <p:cTn id="63" presetID="26" presetClass="entr" presetSubtype="0" fill="hold" nodeType="withEffect">
                                  <p:stCondLst>
                                    <p:cond delay="0"/>
                                  </p:stCondLst>
                                  <p:childTnLst>
                                    <p:set>
                                      <p:cBhvr>
                                        <p:cTn id="64" dur="1" fill="hold">
                                          <p:stCondLst>
                                            <p:cond delay="0"/>
                                          </p:stCondLst>
                                        </p:cTn>
                                        <p:tgtEl>
                                          <p:spTgt spid="6">
                                            <p:txEl>
                                              <p:pRg st="3" end="3"/>
                                            </p:txEl>
                                          </p:spTgt>
                                        </p:tgtEl>
                                        <p:attrNameLst>
                                          <p:attrName>style.visibility</p:attrName>
                                        </p:attrNameLst>
                                      </p:cBhvr>
                                      <p:to>
                                        <p:strVal val="visible"/>
                                      </p:to>
                                    </p:set>
                                    <p:animEffect transition="in" filter="wipe(down)">
                                      <p:cBhvr>
                                        <p:cTn id="65" dur="580">
                                          <p:stCondLst>
                                            <p:cond delay="0"/>
                                          </p:stCondLst>
                                        </p:cTn>
                                        <p:tgtEl>
                                          <p:spTgt spid="6">
                                            <p:txEl>
                                              <p:pRg st="3" end="3"/>
                                            </p:txEl>
                                          </p:spTgt>
                                        </p:tgtEl>
                                      </p:cBhvr>
                                    </p:animEffect>
                                    <p:anim calcmode="lin" valueType="num">
                                      <p:cBhvr>
                                        <p:cTn id="66" dur="1822" tmFilter="0,0; 0.14,0.36; 0.43,0.73; 0.71,0.91; 1.0,1.0">
                                          <p:stCondLst>
                                            <p:cond delay="0"/>
                                          </p:stCondLst>
                                        </p:cTn>
                                        <p:tgtEl>
                                          <p:spTgt spid="6">
                                            <p:txEl>
                                              <p:pRg st="3" end="3"/>
                                            </p:txEl>
                                          </p:spTgt>
                                        </p:tgtEl>
                                        <p:attrNameLst>
                                          <p:attrName>ppt_x</p:attrName>
                                        </p:attrNameLst>
                                      </p:cBhvr>
                                      <p:tavLst>
                                        <p:tav tm="0">
                                          <p:val>
                                            <p:strVal val="#ppt_x-0.25"/>
                                          </p:val>
                                        </p:tav>
                                        <p:tav tm="100000">
                                          <p:val>
                                            <p:strVal val="#ppt_x"/>
                                          </p:val>
                                        </p:tav>
                                      </p:tavLst>
                                    </p:anim>
                                    <p:anim calcmode="lin" valueType="num">
                                      <p:cBhvr>
                                        <p:cTn id="67" dur="664" tmFilter="0.0,0.0; 0.25,0.07; 0.50,0.2; 0.75,0.467; 1.0,1.0">
                                          <p:stCondLst>
                                            <p:cond delay="0"/>
                                          </p:stCondLst>
                                        </p:cTn>
                                        <p:tgtEl>
                                          <p:spTgt spid="6">
                                            <p:txEl>
                                              <p:pRg st="3" end="3"/>
                                            </p:txEl>
                                          </p:spTgt>
                                        </p:tgtEl>
                                        <p:attrNameLst>
                                          <p:attrName>ppt_y</p:attrName>
                                        </p:attrNameLst>
                                      </p:cBhvr>
                                      <p:tavLst>
                                        <p:tav tm="0" fmla="#ppt_y-sin(pi*$)/3">
                                          <p:val>
                                            <p:fltVal val="0.5"/>
                                          </p:val>
                                        </p:tav>
                                        <p:tav tm="100000">
                                          <p:val>
                                            <p:fltVal val="1"/>
                                          </p:val>
                                        </p:tav>
                                      </p:tavLst>
                                    </p:anim>
                                    <p:anim calcmode="lin" valueType="num">
                                      <p:cBhvr>
                                        <p:cTn id="68" dur="664" tmFilter="0, 0; 0.125,0.2665; 0.25,0.4; 0.375,0.465; 0.5,0.5;  0.625,0.535; 0.75,0.6; 0.875,0.7335; 1,1">
                                          <p:stCondLst>
                                            <p:cond delay="664"/>
                                          </p:stCondLst>
                                        </p:cTn>
                                        <p:tgtEl>
                                          <p:spTgt spid="6">
                                            <p:txEl>
                                              <p:pRg st="3" end="3"/>
                                            </p:txEl>
                                          </p:spTgt>
                                        </p:tgtEl>
                                        <p:attrNameLst>
                                          <p:attrName>ppt_y</p:attrName>
                                        </p:attrNameLst>
                                      </p:cBhvr>
                                      <p:tavLst>
                                        <p:tav tm="0" fmla="#ppt_y-sin(pi*$)/9">
                                          <p:val>
                                            <p:fltVal val="0"/>
                                          </p:val>
                                        </p:tav>
                                        <p:tav tm="100000">
                                          <p:val>
                                            <p:fltVal val="1"/>
                                          </p:val>
                                        </p:tav>
                                      </p:tavLst>
                                    </p:anim>
                                    <p:anim calcmode="lin" valueType="num">
                                      <p:cBhvr>
                                        <p:cTn id="69" dur="332" tmFilter="0, 0; 0.125,0.2665; 0.25,0.4; 0.375,0.465; 0.5,0.5;  0.625,0.535; 0.75,0.6; 0.875,0.7335; 1,1">
                                          <p:stCondLst>
                                            <p:cond delay="1324"/>
                                          </p:stCondLst>
                                        </p:cTn>
                                        <p:tgtEl>
                                          <p:spTgt spid="6">
                                            <p:txEl>
                                              <p:pRg st="3" end="3"/>
                                            </p:txEl>
                                          </p:spTgt>
                                        </p:tgtEl>
                                        <p:attrNameLst>
                                          <p:attrName>ppt_y</p:attrName>
                                        </p:attrNameLst>
                                      </p:cBhvr>
                                      <p:tavLst>
                                        <p:tav tm="0" fmla="#ppt_y-sin(pi*$)/27">
                                          <p:val>
                                            <p:fltVal val="0"/>
                                          </p:val>
                                        </p:tav>
                                        <p:tav tm="100000">
                                          <p:val>
                                            <p:fltVal val="1"/>
                                          </p:val>
                                        </p:tav>
                                      </p:tavLst>
                                    </p:anim>
                                    <p:anim calcmode="lin" valueType="num">
                                      <p:cBhvr>
                                        <p:cTn id="70" dur="164" tmFilter="0, 0; 0.125,0.2665; 0.25,0.4; 0.375,0.465; 0.5,0.5;  0.625,0.535; 0.75,0.6; 0.875,0.7335; 1,1">
                                          <p:stCondLst>
                                            <p:cond delay="1656"/>
                                          </p:stCondLst>
                                        </p:cTn>
                                        <p:tgtEl>
                                          <p:spTgt spid="6">
                                            <p:txEl>
                                              <p:pRg st="3" end="3"/>
                                            </p:txEl>
                                          </p:spTgt>
                                        </p:tgtEl>
                                        <p:attrNameLst>
                                          <p:attrName>ppt_y</p:attrName>
                                        </p:attrNameLst>
                                      </p:cBhvr>
                                      <p:tavLst>
                                        <p:tav tm="0" fmla="#ppt_y-sin(pi*$)/81">
                                          <p:val>
                                            <p:fltVal val="0"/>
                                          </p:val>
                                        </p:tav>
                                        <p:tav tm="100000">
                                          <p:val>
                                            <p:fltVal val="1"/>
                                          </p:val>
                                        </p:tav>
                                      </p:tavLst>
                                    </p:anim>
                                    <p:animScale>
                                      <p:cBhvr>
                                        <p:cTn id="71" dur="26">
                                          <p:stCondLst>
                                            <p:cond delay="650"/>
                                          </p:stCondLst>
                                        </p:cTn>
                                        <p:tgtEl>
                                          <p:spTgt spid="6">
                                            <p:txEl>
                                              <p:pRg st="3" end="3"/>
                                            </p:txEl>
                                          </p:spTgt>
                                        </p:tgtEl>
                                      </p:cBhvr>
                                      <p:to x="100000" y="60000"/>
                                    </p:animScale>
                                    <p:animScale>
                                      <p:cBhvr>
                                        <p:cTn id="72" dur="166" decel="50000">
                                          <p:stCondLst>
                                            <p:cond delay="676"/>
                                          </p:stCondLst>
                                        </p:cTn>
                                        <p:tgtEl>
                                          <p:spTgt spid="6">
                                            <p:txEl>
                                              <p:pRg st="3" end="3"/>
                                            </p:txEl>
                                          </p:spTgt>
                                        </p:tgtEl>
                                      </p:cBhvr>
                                      <p:to x="100000" y="100000"/>
                                    </p:animScale>
                                    <p:animScale>
                                      <p:cBhvr>
                                        <p:cTn id="73" dur="26">
                                          <p:stCondLst>
                                            <p:cond delay="1312"/>
                                          </p:stCondLst>
                                        </p:cTn>
                                        <p:tgtEl>
                                          <p:spTgt spid="6">
                                            <p:txEl>
                                              <p:pRg st="3" end="3"/>
                                            </p:txEl>
                                          </p:spTgt>
                                        </p:tgtEl>
                                      </p:cBhvr>
                                      <p:to x="100000" y="80000"/>
                                    </p:animScale>
                                    <p:animScale>
                                      <p:cBhvr>
                                        <p:cTn id="74" dur="166" decel="50000">
                                          <p:stCondLst>
                                            <p:cond delay="1338"/>
                                          </p:stCondLst>
                                        </p:cTn>
                                        <p:tgtEl>
                                          <p:spTgt spid="6">
                                            <p:txEl>
                                              <p:pRg st="3" end="3"/>
                                            </p:txEl>
                                          </p:spTgt>
                                        </p:tgtEl>
                                      </p:cBhvr>
                                      <p:to x="100000" y="100000"/>
                                    </p:animScale>
                                    <p:animScale>
                                      <p:cBhvr>
                                        <p:cTn id="75" dur="26">
                                          <p:stCondLst>
                                            <p:cond delay="1642"/>
                                          </p:stCondLst>
                                        </p:cTn>
                                        <p:tgtEl>
                                          <p:spTgt spid="6">
                                            <p:txEl>
                                              <p:pRg st="3" end="3"/>
                                            </p:txEl>
                                          </p:spTgt>
                                        </p:tgtEl>
                                      </p:cBhvr>
                                      <p:to x="100000" y="90000"/>
                                    </p:animScale>
                                    <p:animScale>
                                      <p:cBhvr>
                                        <p:cTn id="76" dur="166" decel="50000">
                                          <p:stCondLst>
                                            <p:cond delay="1668"/>
                                          </p:stCondLst>
                                        </p:cTn>
                                        <p:tgtEl>
                                          <p:spTgt spid="6">
                                            <p:txEl>
                                              <p:pRg st="3" end="3"/>
                                            </p:txEl>
                                          </p:spTgt>
                                        </p:tgtEl>
                                      </p:cBhvr>
                                      <p:to x="100000" y="100000"/>
                                    </p:animScale>
                                    <p:animScale>
                                      <p:cBhvr>
                                        <p:cTn id="77" dur="26">
                                          <p:stCondLst>
                                            <p:cond delay="1808"/>
                                          </p:stCondLst>
                                        </p:cTn>
                                        <p:tgtEl>
                                          <p:spTgt spid="6">
                                            <p:txEl>
                                              <p:pRg st="3" end="3"/>
                                            </p:txEl>
                                          </p:spTgt>
                                        </p:tgtEl>
                                      </p:cBhvr>
                                      <p:to x="100000" y="95000"/>
                                    </p:animScale>
                                    <p:animScale>
                                      <p:cBhvr>
                                        <p:cTn id="78" dur="166" decel="50000">
                                          <p:stCondLst>
                                            <p:cond delay="1834"/>
                                          </p:stCondLst>
                                        </p:cTn>
                                        <p:tgtEl>
                                          <p:spTgt spid="6">
                                            <p:txEl>
                                              <p:pRg st="3" end="3"/>
                                            </p:txEl>
                                          </p:spTgt>
                                        </p:tgtEl>
                                      </p:cBhvr>
                                      <p:to x="100000" y="100000"/>
                                    </p:animScale>
                                  </p:childTnLst>
                                </p:cTn>
                              </p:par>
                              <p:par>
                                <p:cTn id="79" presetID="26" presetClass="entr" presetSubtype="0" fill="hold" nodeType="withEffect">
                                  <p:stCondLst>
                                    <p:cond delay="0"/>
                                  </p:stCondLst>
                                  <p:childTnLst>
                                    <p:set>
                                      <p:cBhvr>
                                        <p:cTn id="80" dur="1" fill="hold">
                                          <p:stCondLst>
                                            <p:cond delay="0"/>
                                          </p:stCondLst>
                                        </p:cTn>
                                        <p:tgtEl>
                                          <p:spTgt spid="6">
                                            <p:txEl>
                                              <p:pRg st="4" end="4"/>
                                            </p:txEl>
                                          </p:spTgt>
                                        </p:tgtEl>
                                        <p:attrNameLst>
                                          <p:attrName>style.visibility</p:attrName>
                                        </p:attrNameLst>
                                      </p:cBhvr>
                                      <p:to>
                                        <p:strVal val="visible"/>
                                      </p:to>
                                    </p:set>
                                    <p:animEffect transition="in" filter="wipe(down)">
                                      <p:cBhvr>
                                        <p:cTn id="81" dur="580">
                                          <p:stCondLst>
                                            <p:cond delay="0"/>
                                          </p:stCondLst>
                                        </p:cTn>
                                        <p:tgtEl>
                                          <p:spTgt spid="6">
                                            <p:txEl>
                                              <p:pRg st="4" end="4"/>
                                            </p:txEl>
                                          </p:spTgt>
                                        </p:tgtEl>
                                      </p:cBhvr>
                                    </p:animEffect>
                                    <p:anim calcmode="lin" valueType="num">
                                      <p:cBhvr>
                                        <p:cTn id="82" dur="1822" tmFilter="0,0; 0.14,0.36; 0.43,0.73; 0.71,0.91; 1.0,1.0">
                                          <p:stCondLst>
                                            <p:cond delay="0"/>
                                          </p:stCondLst>
                                        </p:cTn>
                                        <p:tgtEl>
                                          <p:spTgt spid="6">
                                            <p:txEl>
                                              <p:pRg st="4" end="4"/>
                                            </p:txEl>
                                          </p:spTgt>
                                        </p:tgtEl>
                                        <p:attrNameLst>
                                          <p:attrName>ppt_x</p:attrName>
                                        </p:attrNameLst>
                                      </p:cBhvr>
                                      <p:tavLst>
                                        <p:tav tm="0">
                                          <p:val>
                                            <p:strVal val="#ppt_x-0.25"/>
                                          </p:val>
                                        </p:tav>
                                        <p:tav tm="100000">
                                          <p:val>
                                            <p:strVal val="#ppt_x"/>
                                          </p:val>
                                        </p:tav>
                                      </p:tavLst>
                                    </p:anim>
                                    <p:anim calcmode="lin" valueType="num">
                                      <p:cBhvr>
                                        <p:cTn id="83" dur="664" tmFilter="0.0,0.0; 0.25,0.07; 0.50,0.2; 0.75,0.467; 1.0,1.0">
                                          <p:stCondLst>
                                            <p:cond delay="0"/>
                                          </p:stCondLst>
                                        </p:cTn>
                                        <p:tgtEl>
                                          <p:spTgt spid="6">
                                            <p:txEl>
                                              <p:pRg st="4" end="4"/>
                                            </p:txEl>
                                          </p:spTgt>
                                        </p:tgtEl>
                                        <p:attrNameLst>
                                          <p:attrName>ppt_y</p:attrName>
                                        </p:attrNameLst>
                                      </p:cBhvr>
                                      <p:tavLst>
                                        <p:tav tm="0" fmla="#ppt_y-sin(pi*$)/3">
                                          <p:val>
                                            <p:fltVal val="0.5"/>
                                          </p:val>
                                        </p:tav>
                                        <p:tav tm="100000">
                                          <p:val>
                                            <p:fltVal val="1"/>
                                          </p:val>
                                        </p:tav>
                                      </p:tavLst>
                                    </p:anim>
                                    <p:anim calcmode="lin" valueType="num">
                                      <p:cBhvr>
                                        <p:cTn id="84" dur="664" tmFilter="0, 0; 0.125,0.2665; 0.25,0.4; 0.375,0.465; 0.5,0.5;  0.625,0.535; 0.75,0.6; 0.875,0.7335; 1,1">
                                          <p:stCondLst>
                                            <p:cond delay="664"/>
                                          </p:stCondLst>
                                        </p:cTn>
                                        <p:tgtEl>
                                          <p:spTgt spid="6">
                                            <p:txEl>
                                              <p:pRg st="4" end="4"/>
                                            </p:txEl>
                                          </p:spTgt>
                                        </p:tgtEl>
                                        <p:attrNameLst>
                                          <p:attrName>ppt_y</p:attrName>
                                        </p:attrNameLst>
                                      </p:cBhvr>
                                      <p:tavLst>
                                        <p:tav tm="0" fmla="#ppt_y-sin(pi*$)/9">
                                          <p:val>
                                            <p:fltVal val="0"/>
                                          </p:val>
                                        </p:tav>
                                        <p:tav tm="100000">
                                          <p:val>
                                            <p:fltVal val="1"/>
                                          </p:val>
                                        </p:tav>
                                      </p:tavLst>
                                    </p:anim>
                                    <p:anim calcmode="lin" valueType="num">
                                      <p:cBhvr>
                                        <p:cTn id="85" dur="332" tmFilter="0, 0; 0.125,0.2665; 0.25,0.4; 0.375,0.465; 0.5,0.5;  0.625,0.535; 0.75,0.6; 0.875,0.7335; 1,1">
                                          <p:stCondLst>
                                            <p:cond delay="1324"/>
                                          </p:stCondLst>
                                        </p:cTn>
                                        <p:tgtEl>
                                          <p:spTgt spid="6">
                                            <p:txEl>
                                              <p:pRg st="4" end="4"/>
                                            </p:txEl>
                                          </p:spTgt>
                                        </p:tgtEl>
                                        <p:attrNameLst>
                                          <p:attrName>ppt_y</p:attrName>
                                        </p:attrNameLst>
                                      </p:cBhvr>
                                      <p:tavLst>
                                        <p:tav tm="0" fmla="#ppt_y-sin(pi*$)/27">
                                          <p:val>
                                            <p:fltVal val="0"/>
                                          </p:val>
                                        </p:tav>
                                        <p:tav tm="100000">
                                          <p:val>
                                            <p:fltVal val="1"/>
                                          </p:val>
                                        </p:tav>
                                      </p:tavLst>
                                    </p:anim>
                                    <p:anim calcmode="lin" valueType="num">
                                      <p:cBhvr>
                                        <p:cTn id="86" dur="164" tmFilter="0, 0; 0.125,0.2665; 0.25,0.4; 0.375,0.465; 0.5,0.5;  0.625,0.535; 0.75,0.6; 0.875,0.7335; 1,1">
                                          <p:stCondLst>
                                            <p:cond delay="1656"/>
                                          </p:stCondLst>
                                        </p:cTn>
                                        <p:tgtEl>
                                          <p:spTgt spid="6">
                                            <p:txEl>
                                              <p:pRg st="4" end="4"/>
                                            </p:txEl>
                                          </p:spTgt>
                                        </p:tgtEl>
                                        <p:attrNameLst>
                                          <p:attrName>ppt_y</p:attrName>
                                        </p:attrNameLst>
                                      </p:cBhvr>
                                      <p:tavLst>
                                        <p:tav tm="0" fmla="#ppt_y-sin(pi*$)/81">
                                          <p:val>
                                            <p:fltVal val="0"/>
                                          </p:val>
                                        </p:tav>
                                        <p:tav tm="100000">
                                          <p:val>
                                            <p:fltVal val="1"/>
                                          </p:val>
                                        </p:tav>
                                      </p:tavLst>
                                    </p:anim>
                                    <p:animScale>
                                      <p:cBhvr>
                                        <p:cTn id="87" dur="26">
                                          <p:stCondLst>
                                            <p:cond delay="650"/>
                                          </p:stCondLst>
                                        </p:cTn>
                                        <p:tgtEl>
                                          <p:spTgt spid="6">
                                            <p:txEl>
                                              <p:pRg st="4" end="4"/>
                                            </p:txEl>
                                          </p:spTgt>
                                        </p:tgtEl>
                                      </p:cBhvr>
                                      <p:to x="100000" y="60000"/>
                                    </p:animScale>
                                    <p:animScale>
                                      <p:cBhvr>
                                        <p:cTn id="88" dur="166" decel="50000">
                                          <p:stCondLst>
                                            <p:cond delay="676"/>
                                          </p:stCondLst>
                                        </p:cTn>
                                        <p:tgtEl>
                                          <p:spTgt spid="6">
                                            <p:txEl>
                                              <p:pRg st="4" end="4"/>
                                            </p:txEl>
                                          </p:spTgt>
                                        </p:tgtEl>
                                      </p:cBhvr>
                                      <p:to x="100000" y="100000"/>
                                    </p:animScale>
                                    <p:animScale>
                                      <p:cBhvr>
                                        <p:cTn id="89" dur="26">
                                          <p:stCondLst>
                                            <p:cond delay="1312"/>
                                          </p:stCondLst>
                                        </p:cTn>
                                        <p:tgtEl>
                                          <p:spTgt spid="6">
                                            <p:txEl>
                                              <p:pRg st="4" end="4"/>
                                            </p:txEl>
                                          </p:spTgt>
                                        </p:tgtEl>
                                      </p:cBhvr>
                                      <p:to x="100000" y="80000"/>
                                    </p:animScale>
                                    <p:animScale>
                                      <p:cBhvr>
                                        <p:cTn id="90" dur="166" decel="50000">
                                          <p:stCondLst>
                                            <p:cond delay="1338"/>
                                          </p:stCondLst>
                                        </p:cTn>
                                        <p:tgtEl>
                                          <p:spTgt spid="6">
                                            <p:txEl>
                                              <p:pRg st="4" end="4"/>
                                            </p:txEl>
                                          </p:spTgt>
                                        </p:tgtEl>
                                      </p:cBhvr>
                                      <p:to x="100000" y="100000"/>
                                    </p:animScale>
                                    <p:animScale>
                                      <p:cBhvr>
                                        <p:cTn id="91" dur="26">
                                          <p:stCondLst>
                                            <p:cond delay="1642"/>
                                          </p:stCondLst>
                                        </p:cTn>
                                        <p:tgtEl>
                                          <p:spTgt spid="6">
                                            <p:txEl>
                                              <p:pRg st="4" end="4"/>
                                            </p:txEl>
                                          </p:spTgt>
                                        </p:tgtEl>
                                      </p:cBhvr>
                                      <p:to x="100000" y="90000"/>
                                    </p:animScale>
                                    <p:animScale>
                                      <p:cBhvr>
                                        <p:cTn id="92" dur="166" decel="50000">
                                          <p:stCondLst>
                                            <p:cond delay="1668"/>
                                          </p:stCondLst>
                                        </p:cTn>
                                        <p:tgtEl>
                                          <p:spTgt spid="6">
                                            <p:txEl>
                                              <p:pRg st="4" end="4"/>
                                            </p:txEl>
                                          </p:spTgt>
                                        </p:tgtEl>
                                      </p:cBhvr>
                                      <p:to x="100000" y="100000"/>
                                    </p:animScale>
                                    <p:animScale>
                                      <p:cBhvr>
                                        <p:cTn id="93" dur="26">
                                          <p:stCondLst>
                                            <p:cond delay="1808"/>
                                          </p:stCondLst>
                                        </p:cTn>
                                        <p:tgtEl>
                                          <p:spTgt spid="6">
                                            <p:txEl>
                                              <p:pRg st="4" end="4"/>
                                            </p:txEl>
                                          </p:spTgt>
                                        </p:tgtEl>
                                      </p:cBhvr>
                                      <p:to x="100000" y="95000"/>
                                    </p:animScale>
                                    <p:animScale>
                                      <p:cBhvr>
                                        <p:cTn id="94" dur="166" decel="50000">
                                          <p:stCondLst>
                                            <p:cond delay="1834"/>
                                          </p:stCondLst>
                                        </p:cTn>
                                        <p:tgtEl>
                                          <p:spTgt spid="6">
                                            <p:txEl>
                                              <p:pRg st="4" end="4"/>
                                            </p:txEl>
                                          </p:spTgt>
                                        </p:tgtEl>
                                      </p:cBhvr>
                                      <p:to x="100000" y="100000"/>
                                    </p:animScale>
                                  </p:childTnLst>
                                </p:cTn>
                              </p:par>
                              <p:par>
                                <p:cTn id="95" presetID="26" presetClass="entr" presetSubtype="0" fill="hold" nodeType="withEffect">
                                  <p:stCondLst>
                                    <p:cond delay="0"/>
                                  </p:stCondLst>
                                  <p:childTnLst>
                                    <p:set>
                                      <p:cBhvr>
                                        <p:cTn id="96" dur="1" fill="hold">
                                          <p:stCondLst>
                                            <p:cond delay="0"/>
                                          </p:stCondLst>
                                        </p:cTn>
                                        <p:tgtEl>
                                          <p:spTgt spid="6">
                                            <p:txEl>
                                              <p:pRg st="6" end="6"/>
                                            </p:txEl>
                                          </p:spTgt>
                                        </p:tgtEl>
                                        <p:attrNameLst>
                                          <p:attrName>style.visibility</p:attrName>
                                        </p:attrNameLst>
                                      </p:cBhvr>
                                      <p:to>
                                        <p:strVal val="visible"/>
                                      </p:to>
                                    </p:set>
                                    <p:animEffect transition="in" filter="wipe(down)">
                                      <p:cBhvr>
                                        <p:cTn id="97" dur="580">
                                          <p:stCondLst>
                                            <p:cond delay="0"/>
                                          </p:stCondLst>
                                        </p:cTn>
                                        <p:tgtEl>
                                          <p:spTgt spid="6">
                                            <p:txEl>
                                              <p:pRg st="6" end="6"/>
                                            </p:txEl>
                                          </p:spTgt>
                                        </p:tgtEl>
                                      </p:cBhvr>
                                    </p:animEffect>
                                    <p:anim calcmode="lin" valueType="num">
                                      <p:cBhvr>
                                        <p:cTn id="98" dur="1822" tmFilter="0,0; 0.14,0.36; 0.43,0.73; 0.71,0.91; 1.0,1.0">
                                          <p:stCondLst>
                                            <p:cond delay="0"/>
                                          </p:stCondLst>
                                        </p:cTn>
                                        <p:tgtEl>
                                          <p:spTgt spid="6">
                                            <p:txEl>
                                              <p:pRg st="6" end="6"/>
                                            </p:txEl>
                                          </p:spTgt>
                                        </p:tgtEl>
                                        <p:attrNameLst>
                                          <p:attrName>ppt_x</p:attrName>
                                        </p:attrNameLst>
                                      </p:cBhvr>
                                      <p:tavLst>
                                        <p:tav tm="0">
                                          <p:val>
                                            <p:strVal val="#ppt_x-0.25"/>
                                          </p:val>
                                        </p:tav>
                                        <p:tav tm="100000">
                                          <p:val>
                                            <p:strVal val="#ppt_x"/>
                                          </p:val>
                                        </p:tav>
                                      </p:tavLst>
                                    </p:anim>
                                    <p:anim calcmode="lin" valueType="num">
                                      <p:cBhvr>
                                        <p:cTn id="99" dur="664" tmFilter="0.0,0.0; 0.25,0.07; 0.50,0.2; 0.75,0.467; 1.0,1.0">
                                          <p:stCondLst>
                                            <p:cond delay="0"/>
                                          </p:stCondLst>
                                        </p:cTn>
                                        <p:tgtEl>
                                          <p:spTgt spid="6">
                                            <p:txEl>
                                              <p:pRg st="6" end="6"/>
                                            </p:txEl>
                                          </p:spTgt>
                                        </p:tgtEl>
                                        <p:attrNameLst>
                                          <p:attrName>ppt_y</p:attrName>
                                        </p:attrNameLst>
                                      </p:cBhvr>
                                      <p:tavLst>
                                        <p:tav tm="0" fmla="#ppt_y-sin(pi*$)/3">
                                          <p:val>
                                            <p:fltVal val="0.5"/>
                                          </p:val>
                                        </p:tav>
                                        <p:tav tm="100000">
                                          <p:val>
                                            <p:fltVal val="1"/>
                                          </p:val>
                                        </p:tav>
                                      </p:tavLst>
                                    </p:anim>
                                    <p:anim calcmode="lin" valueType="num">
                                      <p:cBhvr>
                                        <p:cTn id="100" dur="664" tmFilter="0, 0; 0.125,0.2665; 0.25,0.4; 0.375,0.465; 0.5,0.5;  0.625,0.535; 0.75,0.6; 0.875,0.7335; 1,1">
                                          <p:stCondLst>
                                            <p:cond delay="664"/>
                                          </p:stCondLst>
                                        </p:cTn>
                                        <p:tgtEl>
                                          <p:spTgt spid="6">
                                            <p:txEl>
                                              <p:pRg st="6" end="6"/>
                                            </p:txEl>
                                          </p:spTgt>
                                        </p:tgtEl>
                                        <p:attrNameLst>
                                          <p:attrName>ppt_y</p:attrName>
                                        </p:attrNameLst>
                                      </p:cBhvr>
                                      <p:tavLst>
                                        <p:tav tm="0" fmla="#ppt_y-sin(pi*$)/9">
                                          <p:val>
                                            <p:fltVal val="0"/>
                                          </p:val>
                                        </p:tav>
                                        <p:tav tm="100000">
                                          <p:val>
                                            <p:fltVal val="1"/>
                                          </p:val>
                                        </p:tav>
                                      </p:tavLst>
                                    </p:anim>
                                    <p:anim calcmode="lin" valueType="num">
                                      <p:cBhvr>
                                        <p:cTn id="101" dur="332" tmFilter="0, 0; 0.125,0.2665; 0.25,0.4; 0.375,0.465; 0.5,0.5;  0.625,0.535; 0.75,0.6; 0.875,0.7335; 1,1">
                                          <p:stCondLst>
                                            <p:cond delay="1324"/>
                                          </p:stCondLst>
                                        </p:cTn>
                                        <p:tgtEl>
                                          <p:spTgt spid="6">
                                            <p:txEl>
                                              <p:pRg st="6" end="6"/>
                                            </p:txEl>
                                          </p:spTgt>
                                        </p:tgtEl>
                                        <p:attrNameLst>
                                          <p:attrName>ppt_y</p:attrName>
                                        </p:attrNameLst>
                                      </p:cBhvr>
                                      <p:tavLst>
                                        <p:tav tm="0" fmla="#ppt_y-sin(pi*$)/27">
                                          <p:val>
                                            <p:fltVal val="0"/>
                                          </p:val>
                                        </p:tav>
                                        <p:tav tm="100000">
                                          <p:val>
                                            <p:fltVal val="1"/>
                                          </p:val>
                                        </p:tav>
                                      </p:tavLst>
                                    </p:anim>
                                    <p:anim calcmode="lin" valueType="num">
                                      <p:cBhvr>
                                        <p:cTn id="102" dur="164" tmFilter="0, 0; 0.125,0.2665; 0.25,0.4; 0.375,0.465; 0.5,0.5;  0.625,0.535; 0.75,0.6; 0.875,0.7335; 1,1">
                                          <p:stCondLst>
                                            <p:cond delay="1656"/>
                                          </p:stCondLst>
                                        </p:cTn>
                                        <p:tgtEl>
                                          <p:spTgt spid="6">
                                            <p:txEl>
                                              <p:pRg st="6" end="6"/>
                                            </p:txEl>
                                          </p:spTgt>
                                        </p:tgtEl>
                                        <p:attrNameLst>
                                          <p:attrName>ppt_y</p:attrName>
                                        </p:attrNameLst>
                                      </p:cBhvr>
                                      <p:tavLst>
                                        <p:tav tm="0" fmla="#ppt_y-sin(pi*$)/81">
                                          <p:val>
                                            <p:fltVal val="0"/>
                                          </p:val>
                                        </p:tav>
                                        <p:tav tm="100000">
                                          <p:val>
                                            <p:fltVal val="1"/>
                                          </p:val>
                                        </p:tav>
                                      </p:tavLst>
                                    </p:anim>
                                    <p:animScale>
                                      <p:cBhvr>
                                        <p:cTn id="103" dur="26">
                                          <p:stCondLst>
                                            <p:cond delay="650"/>
                                          </p:stCondLst>
                                        </p:cTn>
                                        <p:tgtEl>
                                          <p:spTgt spid="6">
                                            <p:txEl>
                                              <p:pRg st="6" end="6"/>
                                            </p:txEl>
                                          </p:spTgt>
                                        </p:tgtEl>
                                      </p:cBhvr>
                                      <p:to x="100000" y="60000"/>
                                    </p:animScale>
                                    <p:animScale>
                                      <p:cBhvr>
                                        <p:cTn id="104" dur="166" decel="50000">
                                          <p:stCondLst>
                                            <p:cond delay="676"/>
                                          </p:stCondLst>
                                        </p:cTn>
                                        <p:tgtEl>
                                          <p:spTgt spid="6">
                                            <p:txEl>
                                              <p:pRg st="6" end="6"/>
                                            </p:txEl>
                                          </p:spTgt>
                                        </p:tgtEl>
                                      </p:cBhvr>
                                      <p:to x="100000" y="100000"/>
                                    </p:animScale>
                                    <p:animScale>
                                      <p:cBhvr>
                                        <p:cTn id="105" dur="26">
                                          <p:stCondLst>
                                            <p:cond delay="1312"/>
                                          </p:stCondLst>
                                        </p:cTn>
                                        <p:tgtEl>
                                          <p:spTgt spid="6">
                                            <p:txEl>
                                              <p:pRg st="6" end="6"/>
                                            </p:txEl>
                                          </p:spTgt>
                                        </p:tgtEl>
                                      </p:cBhvr>
                                      <p:to x="100000" y="80000"/>
                                    </p:animScale>
                                    <p:animScale>
                                      <p:cBhvr>
                                        <p:cTn id="106" dur="166" decel="50000">
                                          <p:stCondLst>
                                            <p:cond delay="1338"/>
                                          </p:stCondLst>
                                        </p:cTn>
                                        <p:tgtEl>
                                          <p:spTgt spid="6">
                                            <p:txEl>
                                              <p:pRg st="6" end="6"/>
                                            </p:txEl>
                                          </p:spTgt>
                                        </p:tgtEl>
                                      </p:cBhvr>
                                      <p:to x="100000" y="100000"/>
                                    </p:animScale>
                                    <p:animScale>
                                      <p:cBhvr>
                                        <p:cTn id="107" dur="26">
                                          <p:stCondLst>
                                            <p:cond delay="1642"/>
                                          </p:stCondLst>
                                        </p:cTn>
                                        <p:tgtEl>
                                          <p:spTgt spid="6">
                                            <p:txEl>
                                              <p:pRg st="6" end="6"/>
                                            </p:txEl>
                                          </p:spTgt>
                                        </p:tgtEl>
                                      </p:cBhvr>
                                      <p:to x="100000" y="90000"/>
                                    </p:animScale>
                                    <p:animScale>
                                      <p:cBhvr>
                                        <p:cTn id="108" dur="166" decel="50000">
                                          <p:stCondLst>
                                            <p:cond delay="1668"/>
                                          </p:stCondLst>
                                        </p:cTn>
                                        <p:tgtEl>
                                          <p:spTgt spid="6">
                                            <p:txEl>
                                              <p:pRg st="6" end="6"/>
                                            </p:txEl>
                                          </p:spTgt>
                                        </p:tgtEl>
                                      </p:cBhvr>
                                      <p:to x="100000" y="100000"/>
                                    </p:animScale>
                                    <p:animScale>
                                      <p:cBhvr>
                                        <p:cTn id="109" dur="26">
                                          <p:stCondLst>
                                            <p:cond delay="1808"/>
                                          </p:stCondLst>
                                        </p:cTn>
                                        <p:tgtEl>
                                          <p:spTgt spid="6">
                                            <p:txEl>
                                              <p:pRg st="6" end="6"/>
                                            </p:txEl>
                                          </p:spTgt>
                                        </p:tgtEl>
                                      </p:cBhvr>
                                      <p:to x="100000" y="95000"/>
                                    </p:animScale>
                                    <p:animScale>
                                      <p:cBhvr>
                                        <p:cTn id="110" dur="166" decel="50000">
                                          <p:stCondLst>
                                            <p:cond delay="1834"/>
                                          </p:stCondLst>
                                        </p:cTn>
                                        <p:tgtEl>
                                          <p:spTgt spid="6">
                                            <p:txEl>
                                              <p:pRg st="6" end="6"/>
                                            </p:txEl>
                                          </p:spTgt>
                                        </p:tgtEl>
                                      </p:cBhvr>
                                      <p:to x="100000" y="100000"/>
                                    </p:animScale>
                                  </p:childTnLst>
                                </p:cTn>
                              </p:par>
                              <p:par>
                                <p:cTn id="111" presetID="26" presetClass="entr" presetSubtype="0" fill="hold" nodeType="withEffect">
                                  <p:stCondLst>
                                    <p:cond delay="0"/>
                                  </p:stCondLst>
                                  <p:childTnLst>
                                    <p:set>
                                      <p:cBhvr>
                                        <p:cTn id="112" dur="1" fill="hold">
                                          <p:stCondLst>
                                            <p:cond delay="0"/>
                                          </p:stCondLst>
                                        </p:cTn>
                                        <p:tgtEl>
                                          <p:spTgt spid="6">
                                            <p:txEl>
                                              <p:pRg st="7" end="7"/>
                                            </p:txEl>
                                          </p:spTgt>
                                        </p:tgtEl>
                                        <p:attrNameLst>
                                          <p:attrName>style.visibility</p:attrName>
                                        </p:attrNameLst>
                                      </p:cBhvr>
                                      <p:to>
                                        <p:strVal val="visible"/>
                                      </p:to>
                                    </p:set>
                                    <p:animEffect transition="in" filter="wipe(down)">
                                      <p:cBhvr>
                                        <p:cTn id="113" dur="580">
                                          <p:stCondLst>
                                            <p:cond delay="0"/>
                                          </p:stCondLst>
                                        </p:cTn>
                                        <p:tgtEl>
                                          <p:spTgt spid="6">
                                            <p:txEl>
                                              <p:pRg st="7" end="7"/>
                                            </p:txEl>
                                          </p:spTgt>
                                        </p:tgtEl>
                                      </p:cBhvr>
                                    </p:animEffect>
                                    <p:anim calcmode="lin" valueType="num">
                                      <p:cBhvr>
                                        <p:cTn id="114" dur="1822" tmFilter="0,0; 0.14,0.36; 0.43,0.73; 0.71,0.91; 1.0,1.0">
                                          <p:stCondLst>
                                            <p:cond delay="0"/>
                                          </p:stCondLst>
                                        </p:cTn>
                                        <p:tgtEl>
                                          <p:spTgt spid="6">
                                            <p:txEl>
                                              <p:pRg st="7" end="7"/>
                                            </p:txEl>
                                          </p:spTgt>
                                        </p:tgtEl>
                                        <p:attrNameLst>
                                          <p:attrName>ppt_x</p:attrName>
                                        </p:attrNameLst>
                                      </p:cBhvr>
                                      <p:tavLst>
                                        <p:tav tm="0">
                                          <p:val>
                                            <p:strVal val="#ppt_x-0.25"/>
                                          </p:val>
                                        </p:tav>
                                        <p:tav tm="100000">
                                          <p:val>
                                            <p:strVal val="#ppt_x"/>
                                          </p:val>
                                        </p:tav>
                                      </p:tavLst>
                                    </p:anim>
                                    <p:anim calcmode="lin" valueType="num">
                                      <p:cBhvr>
                                        <p:cTn id="115" dur="664" tmFilter="0.0,0.0; 0.25,0.07; 0.50,0.2; 0.75,0.467; 1.0,1.0">
                                          <p:stCondLst>
                                            <p:cond delay="0"/>
                                          </p:stCondLst>
                                        </p:cTn>
                                        <p:tgtEl>
                                          <p:spTgt spid="6">
                                            <p:txEl>
                                              <p:pRg st="7" end="7"/>
                                            </p:txEl>
                                          </p:spTgt>
                                        </p:tgtEl>
                                        <p:attrNameLst>
                                          <p:attrName>ppt_y</p:attrName>
                                        </p:attrNameLst>
                                      </p:cBhvr>
                                      <p:tavLst>
                                        <p:tav tm="0" fmla="#ppt_y-sin(pi*$)/3">
                                          <p:val>
                                            <p:fltVal val="0.5"/>
                                          </p:val>
                                        </p:tav>
                                        <p:tav tm="100000">
                                          <p:val>
                                            <p:fltVal val="1"/>
                                          </p:val>
                                        </p:tav>
                                      </p:tavLst>
                                    </p:anim>
                                    <p:anim calcmode="lin" valueType="num">
                                      <p:cBhvr>
                                        <p:cTn id="116" dur="664" tmFilter="0, 0; 0.125,0.2665; 0.25,0.4; 0.375,0.465; 0.5,0.5;  0.625,0.535; 0.75,0.6; 0.875,0.7335; 1,1">
                                          <p:stCondLst>
                                            <p:cond delay="664"/>
                                          </p:stCondLst>
                                        </p:cTn>
                                        <p:tgtEl>
                                          <p:spTgt spid="6">
                                            <p:txEl>
                                              <p:pRg st="7" end="7"/>
                                            </p:txEl>
                                          </p:spTgt>
                                        </p:tgtEl>
                                        <p:attrNameLst>
                                          <p:attrName>ppt_y</p:attrName>
                                        </p:attrNameLst>
                                      </p:cBhvr>
                                      <p:tavLst>
                                        <p:tav tm="0" fmla="#ppt_y-sin(pi*$)/9">
                                          <p:val>
                                            <p:fltVal val="0"/>
                                          </p:val>
                                        </p:tav>
                                        <p:tav tm="100000">
                                          <p:val>
                                            <p:fltVal val="1"/>
                                          </p:val>
                                        </p:tav>
                                      </p:tavLst>
                                    </p:anim>
                                    <p:anim calcmode="lin" valueType="num">
                                      <p:cBhvr>
                                        <p:cTn id="117" dur="332" tmFilter="0, 0; 0.125,0.2665; 0.25,0.4; 0.375,0.465; 0.5,0.5;  0.625,0.535; 0.75,0.6; 0.875,0.7335; 1,1">
                                          <p:stCondLst>
                                            <p:cond delay="1324"/>
                                          </p:stCondLst>
                                        </p:cTn>
                                        <p:tgtEl>
                                          <p:spTgt spid="6">
                                            <p:txEl>
                                              <p:pRg st="7" end="7"/>
                                            </p:txEl>
                                          </p:spTgt>
                                        </p:tgtEl>
                                        <p:attrNameLst>
                                          <p:attrName>ppt_y</p:attrName>
                                        </p:attrNameLst>
                                      </p:cBhvr>
                                      <p:tavLst>
                                        <p:tav tm="0" fmla="#ppt_y-sin(pi*$)/27">
                                          <p:val>
                                            <p:fltVal val="0"/>
                                          </p:val>
                                        </p:tav>
                                        <p:tav tm="100000">
                                          <p:val>
                                            <p:fltVal val="1"/>
                                          </p:val>
                                        </p:tav>
                                      </p:tavLst>
                                    </p:anim>
                                    <p:anim calcmode="lin" valueType="num">
                                      <p:cBhvr>
                                        <p:cTn id="118" dur="164" tmFilter="0, 0; 0.125,0.2665; 0.25,0.4; 0.375,0.465; 0.5,0.5;  0.625,0.535; 0.75,0.6; 0.875,0.7335; 1,1">
                                          <p:stCondLst>
                                            <p:cond delay="1656"/>
                                          </p:stCondLst>
                                        </p:cTn>
                                        <p:tgtEl>
                                          <p:spTgt spid="6">
                                            <p:txEl>
                                              <p:pRg st="7" end="7"/>
                                            </p:txEl>
                                          </p:spTgt>
                                        </p:tgtEl>
                                        <p:attrNameLst>
                                          <p:attrName>ppt_y</p:attrName>
                                        </p:attrNameLst>
                                      </p:cBhvr>
                                      <p:tavLst>
                                        <p:tav tm="0" fmla="#ppt_y-sin(pi*$)/81">
                                          <p:val>
                                            <p:fltVal val="0"/>
                                          </p:val>
                                        </p:tav>
                                        <p:tav tm="100000">
                                          <p:val>
                                            <p:fltVal val="1"/>
                                          </p:val>
                                        </p:tav>
                                      </p:tavLst>
                                    </p:anim>
                                    <p:animScale>
                                      <p:cBhvr>
                                        <p:cTn id="119" dur="26">
                                          <p:stCondLst>
                                            <p:cond delay="650"/>
                                          </p:stCondLst>
                                        </p:cTn>
                                        <p:tgtEl>
                                          <p:spTgt spid="6">
                                            <p:txEl>
                                              <p:pRg st="7" end="7"/>
                                            </p:txEl>
                                          </p:spTgt>
                                        </p:tgtEl>
                                      </p:cBhvr>
                                      <p:to x="100000" y="60000"/>
                                    </p:animScale>
                                    <p:animScale>
                                      <p:cBhvr>
                                        <p:cTn id="120" dur="166" decel="50000">
                                          <p:stCondLst>
                                            <p:cond delay="676"/>
                                          </p:stCondLst>
                                        </p:cTn>
                                        <p:tgtEl>
                                          <p:spTgt spid="6">
                                            <p:txEl>
                                              <p:pRg st="7" end="7"/>
                                            </p:txEl>
                                          </p:spTgt>
                                        </p:tgtEl>
                                      </p:cBhvr>
                                      <p:to x="100000" y="100000"/>
                                    </p:animScale>
                                    <p:animScale>
                                      <p:cBhvr>
                                        <p:cTn id="121" dur="26">
                                          <p:stCondLst>
                                            <p:cond delay="1312"/>
                                          </p:stCondLst>
                                        </p:cTn>
                                        <p:tgtEl>
                                          <p:spTgt spid="6">
                                            <p:txEl>
                                              <p:pRg st="7" end="7"/>
                                            </p:txEl>
                                          </p:spTgt>
                                        </p:tgtEl>
                                      </p:cBhvr>
                                      <p:to x="100000" y="80000"/>
                                    </p:animScale>
                                    <p:animScale>
                                      <p:cBhvr>
                                        <p:cTn id="122" dur="166" decel="50000">
                                          <p:stCondLst>
                                            <p:cond delay="1338"/>
                                          </p:stCondLst>
                                        </p:cTn>
                                        <p:tgtEl>
                                          <p:spTgt spid="6">
                                            <p:txEl>
                                              <p:pRg st="7" end="7"/>
                                            </p:txEl>
                                          </p:spTgt>
                                        </p:tgtEl>
                                      </p:cBhvr>
                                      <p:to x="100000" y="100000"/>
                                    </p:animScale>
                                    <p:animScale>
                                      <p:cBhvr>
                                        <p:cTn id="123" dur="26">
                                          <p:stCondLst>
                                            <p:cond delay="1642"/>
                                          </p:stCondLst>
                                        </p:cTn>
                                        <p:tgtEl>
                                          <p:spTgt spid="6">
                                            <p:txEl>
                                              <p:pRg st="7" end="7"/>
                                            </p:txEl>
                                          </p:spTgt>
                                        </p:tgtEl>
                                      </p:cBhvr>
                                      <p:to x="100000" y="90000"/>
                                    </p:animScale>
                                    <p:animScale>
                                      <p:cBhvr>
                                        <p:cTn id="124" dur="166" decel="50000">
                                          <p:stCondLst>
                                            <p:cond delay="1668"/>
                                          </p:stCondLst>
                                        </p:cTn>
                                        <p:tgtEl>
                                          <p:spTgt spid="6">
                                            <p:txEl>
                                              <p:pRg st="7" end="7"/>
                                            </p:txEl>
                                          </p:spTgt>
                                        </p:tgtEl>
                                      </p:cBhvr>
                                      <p:to x="100000" y="100000"/>
                                    </p:animScale>
                                    <p:animScale>
                                      <p:cBhvr>
                                        <p:cTn id="125" dur="26">
                                          <p:stCondLst>
                                            <p:cond delay="1808"/>
                                          </p:stCondLst>
                                        </p:cTn>
                                        <p:tgtEl>
                                          <p:spTgt spid="6">
                                            <p:txEl>
                                              <p:pRg st="7" end="7"/>
                                            </p:txEl>
                                          </p:spTgt>
                                        </p:tgtEl>
                                      </p:cBhvr>
                                      <p:to x="100000" y="95000"/>
                                    </p:animScale>
                                    <p:animScale>
                                      <p:cBhvr>
                                        <p:cTn id="126" dur="166" decel="50000">
                                          <p:stCondLst>
                                            <p:cond delay="1834"/>
                                          </p:stCondLst>
                                        </p:cTn>
                                        <p:tgtEl>
                                          <p:spTgt spid="6">
                                            <p:txEl>
                                              <p:pRg st="7" end="7"/>
                                            </p:txEl>
                                          </p:spTgt>
                                        </p:tgtEl>
                                      </p:cBhvr>
                                      <p:to x="100000" y="100000"/>
                                    </p:animScale>
                                  </p:childTnLst>
                                </p:cTn>
                              </p:par>
                              <p:par>
                                <p:cTn id="127" presetID="26" presetClass="entr" presetSubtype="0" fill="hold" nodeType="withEffect">
                                  <p:stCondLst>
                                    <p:cond delay="0"/>
                                  </p:stCondLst>
                                  <p:childTnLst>
                                    <p:set>
                                      <p:cBhvr>
                                        <p:cTn id="128" dur="1" fill="hold">
                                          <p:stCondLst>
                                            <p:cond delay="0"/>
                                          </p:stCondLst>
                                        </p:cTn>
                                        <p:tgtEl>
                                          <p:spTgt spid="6">
                                            <p:txEl>
                                              <p:pRg st="8" end="8"/>
                                            </p:txEl>
                                          </p:spTgt>
                                        </p:tgtEl>
                                        <p:attrNameLst>
                                          <p:attrName>style.visibility</p:attrName>
                                        </p:attrNameLst>
                                      </p:cBhvr>
                                      <p:to>
                                        <p:strVal val="visible"/>
                                      </p:to>
                                    </p:set>
                                    <p:animEffect transition="in" filter="wipe(down)">
                                      <p:cBhvr>
                                        <p:cTn id="129" dur="580">
                                          <p:stCondLst>
                                            <p:cond delay="0"/>
                                          </p:stCondLst>
                                        </p:cTn>
                                        <p:tgtEl>
                                          <p:spTgt spid="6">
                                            <p:txEl>
                                              <p:pRg st="8" end="8"/>
                                            </p:txEl>
                                          </p:spTgt>
                                        </p:tgtEl>
                                      </p:cBhvr>
                                    </p:animEffect>
                                    <p:anim calcmode="lin" valueType="num">
                                      <p:cBhvr>
                                        <p:cTn id="130" dur="1822" tmFilter="0,0; 0.14,0.36; 0.43,0.73; 0.71,0.91; 1.0,1.0">
                                          <p:stCondLst>
                                            <p:cond delay="0"/>
                                          </p:stCondLst>
                                        </p:cTn>
                                        <p:tgtEl>
                                          <p:spTgt spid="6">
                                            <p:txEl>
                                              <p:pRg st="8" end="8"/>
                                            </p:txEl>
                                          </p:spTgt>
                                        </p:tgtEl>
                                        <p:attrNameLst>
                                          <p:attrName>ppt_x</p:attrName>
                                        </p:attrNameLst>
                                      </p:cBhvr>
                                      <p:tavLst>
                                        <p:tav tm="0">
                                          <p:val>
                                            <p:strVal val="#ppt_x-0.25"/>
                                          </p:val>
                                        </p:tav>
                                        <p:tav tm="100000">
                                          <p:val>
                                            <p:strVal val="#ppt_x"/>
                                          </p:val>
                                        </p:tav>
                                      </p:tavLst>
                                    </p:anim>
                                    <p:anim calcmode="lin" valueType="num">
                                      <p:cBhvr>
                                        <p:cTn id="131" dur="664" tmFilter="0.0,0.0; 0.25,0.07; 0.50,0.2; 0.75,0.467; 1.0,1.0">
                                          <p:stCondLst>
                                            <p:cond delay="0"/>
                                          </p:stCondLst>
                                        </p:cTn>
                                        <p:tgtEl>
                                          <p:spTgt spid="6">
                                            <p:txEl>
                                              <p:pRg st="8" end="8"/>
                                            </p:txEl>
                                          </p:spTgt>
                                        </p:tgtEl>
                                        <p:attrNameLst>
                                          <p:attrName>ppt_y</p:attrName>
                                        </p:attrNameLst>
                                      </p:cBhvr>
                                      <p:tavLst>
                                        <p:tav tm="0" fmla="#ppt_y-sin(pi*$)/3">
                                          <p:val>
                                            <p:fltVal val="0.5"/>
                                          </p:val>
                                        </p:tav>
                                        <p:tav tm="100000">
                                          <p:val>
                                            <p:fltVal val="1"/>
                                          </p:val>
                                        </p:tav>
                                      </p:tavLst>
                                    </p:anim>
                                    <p:anim calcmode="lin" valueType="num">
                                      <p:cBhvr>
                                        <p:cTn id="132" dur="664" tmFilter="0, 0; 0.125,0.2665; 0.25,0.4; 0.375,0.465; 0.5,0.5;  0.625,0.535; 0.75,0.6; 0.875,0.7335; 1,1">
                                          <p:stCondLst>
                                            <p:cond delay="664"/>
                                          </p:stCondLst>
                                        </p:cTn>
                                        <p:tgtEl>
                                          <p:spTgt spid="6">
                                            <p:txEl>
                                              <p:pRg st="8" end="8"/>
                                            </p:txEl>
                                          </p:spTgt>
                                        </p:tgtEl>
                                        <p:attrNameLst>
                                          <p:attrName>ppt_y</p:attrName>
                                        </p:attrNameLst>
                                      </p:cBhvr>
                                      <p:tavLst>
                                        <p:tav tm="0" fmla="#ppt_y-sin(pi*$)/9">
                                          <p:val>
                                            <p:fltVal val="0"/>
                                          </p:val>
                                        </p:tav>
                                        <p:tav tm="100000">
                                          <p:val>
                                            <p:fltVal val="1"/>
                                          </p:val>
                                        </p:tav>
                                      </p:tavLst>
                                    </p:anim>
                                    <p:anim calcmode="lin" valueType="num">
                                      <p:cBhvr>
                                        <p:cTn id="133" dur="332" tmFilter="0, 0; 0.125,0.2665; 0.25,0.4; 0.375,0.465; 0.5,0.5;  0.625,0.535; 0.75,0.6; 0.875,0.7335; 1,1">
                                          <p:stCondLst>
                                            <p:cond delay="1324"/>
                                          </p:stCondLst>
                                        </p:cTn>
                                        <p:tgtEl>
                                          <p:spTgt spid="6">
                                            <p:txEl>
                                              <p:pRg st="8" end="8"/>
                                            </p:txEl>
                                          </p:spTgt>
                                        </p:tgtEl>
                                        <p:attrNameLst>
                                          <p:attrName>ppt_y</p:attrName>
                                        </p:attrNameLst>
                                      </p:cBhvr>
                                      <p:tavLst>
                                        <p:tav tm="0" fmla="#ppt_y-sin(pi*$)/27">
                                          <p:val>
                                            <p:fltVal val="0"/>
                                          </p:val>
                                        </p:tav>
                                        <p:tav tm="100000">
                                          <p:val>
                                            <p:fltVal val="1"/>
                                          </p:val>
                                        </p:tav>
                                      </p:tavLst>
                                    </p:anim>
                                    <p:anim calcmode="lin" valueType="num">
                                      <p:cBhvr>
                                        <p:cTn id="134" dur="164" tmFilter="0, 0; 0.125,0.2665; 0.25,0.4; 0.375,0.465; 0.5,0.5;  0.625,0.535; 0.75,0.6; 0.875,0.7335; 1,1">
                                          <p:stCondLst>
                                            <p:cond delay="1656"/>
                                          </p:stCondLst>
                                        </p:cTn>
                                        <p:tgtEl>
                                          <p:spTgt spid="6">
                                            <p:txEl>
                                              <p:pRg st="8" end="8"/>
                                            </p:txEl>
                                          </p:spTgt>
                                        </p:tgtEl>
                                        <p:attrNameLst>
                                          <p:attrName>ppt_y</p:attrName>
                                        </p:attrNameLst>
                                      </p:cBhvr>
                                      <p:tavLst>
                                        <p:tav tm="0" fmla="#ppt_y-sin(pi*$)/81">
                                          <p:val>
                                            <p:fltVal val="0"/>
                                          </p:val>
                                        </p:tav>
                                        <p:tav tm="100000">
                                          <p:val>
                                            <p:fltVal val="1"/>
                                          </p:val>
                                        </p:tav>
                                      </p:tavLst>
                                    </p:anim>
                                    <p:animScale>
                                      <p:cBhvr>
                                        <p:cTn id="135" dur="26">
                                          <p:stCondLst>
                                            <p:cond delay="650"/>
                                          </p:stCondLst>
                                        </p:cTn>
                                        <p:tgtEl>
                                          <p:spTgt spid="6">
                                            <p:txEl>
                                              <p:pRg st="8" end="8"/>
                                            </p:txEl>
                                          </p:spTgt>
                                        </p:tgtEl>
                                      </p:cBhvr>
                                      <p:to x="100000" y="60000"/>
                                    </p:animScale>
                                    <p:animScale>
                                      <p:cBhvr>
                                        <p:cTn id="136" dur="166" decel="50000">
                                          <p:stCondLst>
                                            <p:cond delay="676"/>
                                          </p:stCondLst>
                                        </p:cTn>
                                        <p:tgtEl>
                                          <p:spTgt spid="6">
                                            <p:txEl>
                                              <p:pRg st="8" end="8"/>
                                            </p:txEl>
                                          </p:spTgt>
                                        </p:tgtEl>
                                      </p:cBhvr>
                                      <p:to x="100000" y="100000"/>
                                    </p:animScale>
                                    <p:animScale>
                                      <p:cBhvr>
                                        <p:cTn id="137" dur="26">
                                          <p:stCondLst>
                                            <p:cond delay="1312"/>
                                          </p:stCondLst>
                                        </p:cTn>
                                        <p:tgtEl>
                                          <p:spTgt spid="6">
                                            <p:txEl>
                                              <p:pRg st="8" end="8"/>
                                            </p:txEl>
                                          </p:spTgt>
                                        </p:tgtEl>
                                      </p:cBhvr>
                                      <p:to x="100000" y="80000"/>
                                    </p:animScale>
                                    <p:animScale>
                                      <p:cBhvr>
                                        <p:cTn id="138" dur="166" decel="50000">
                                          <p:stCondLst>
                                            <p:cond delay="1338"/>
                                          </p:stCondLst>
                                        </p:cTn>
                                        <p:tgtEl>
                                          <p:spTgt spid="6">
                                            <p:txEl>
                                              <p:pRg st="8" end="8"/>
                                            </p:txEl>
                                          </p:spTgt>
                                        </p:tgtEl>
                                      </p:cBhvr>
                                      <p:to x="100000" y="100000"/>
                                    </p:animScale>
                                    <p:animScale>
                                      <p:cBhvr>
                                        <p:cTn id="139" dur="26">
                                          <p:stCondLst>
                                            <p:cond delay="1642"/>
                                          </p:stCondLst>
                                        </p:cTn>
                                        <p:tgtEl>
                                          <p:spTgt spid="6">
                                            <p:txEl>
                                              <p:pRg st="8" end="8"/>
                                            </p:txEl>
                                          </p:spTgt>
                                        </p:tgtEl>
                                      </p:cBhvr>
                                      <p:to x="100000" y="90000"/>
                                    </p:animScale>
                                    <p:animScale>
                                      <p:cBhvr>
                                        <p:cTn id="140" dur="166" decel="50000">
                                          <p:stCondLst>
                                            <p:cond delay="1668"/>
                                          </p:stCondLst>
                                        </p:cTn>
                                        <p:tgtEl>
                                          <p:spTgt spid="6">
                                            <p:txEl>
                                              <p:pRg st="8" end="8"/>
                                            </p:txEl>
                                          </p:spTgt>
                                        </p:tgtEl>
                                      </p:cBhvr>
                                      <p:to x="100000" y="100000"/>
                                    </p:animScale>
                                    <p:animScale>
                                      <p:cBhvr>
                                        <p:cTn id="141" dur="26">
                                          <p:stCondLst>
                                            <p:cond delay="1808"/>
                                          </p:stCondLst>
                                        </p:cTn>
                                        <p:tgtEl>
                                          <p:spTgt spid="6">
                                            <p:txEl>
                                              <p:pRg st="8" end="8"/>
                                            </p:txEl>
                                          </p:spTgt>
                                        </p:tgtEl>
                                      </p:cBhvr>
                                      <p:to x="100000" y="95000"/>
                                    </p:animScale>
                                    <p:animScale>
                                      <p:cBhvr>
                                        <p:cTn id="142" dur="166" decel="50000">
                                          <p:stCondLst>
                                            <p:cond delay="1834"/>
                                          </p:stCondLst>
                                        </p:cTn>
                                        <p:tgtEl>
                                          <p:spTgt spid="6">
                                            <p:txEl>
                                              <p:pRg st="8" end="8"/>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6784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Medium  </a:t>
            </a:r>
            <a:r>
              <a:rPr lang="en-IN" sz="8000" b="1" u="sng" dirty="0" err="1" smtClean="0">
                <a:solidFill>
                  <a:schemeClr val="bg1"/>
                </a:solidFill>
                <a:latin typeface="Times New Roman" pitchFamily="18" charset="0"/>
                <a:cs typeface="Times New Roman" pitchFamily="18" charset="0"/>
              </a:rPr>
              <a:t>Distplots</a:t>
            </a:r>
            <a:r>
              <a:rPr lang="en-IN" sz="8000" b="1" u="sng" dirty="0" smtClean="0">
                <a:solidFill>
                  <a:schemeClr val="bg1"/>
                </a:solidFill>
                <a:latin typeface="Times New Roman" pitchFamily="18" charset="0"/>
                <a:cs typeface="Times New Roman" pitchFamily="18" charset="0"/>
              </a:rPr>
              <a:t> Chart</a:t>
            </a:r>
            <a:endParaRPr lang="en-IN" sz="8000" b="1" u="sng" dirty="0">
              <a:solidFill>
                <a:schemeClr val="bg1"/>
              </a:solidFill>
              <a:latin typeface="Times New Roman" pitchFamily="18" charset="0"/>
              <a:cs typeface="Times New Roman" pitchFamily="18" charset="0"/>
            </a:endParaRP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616" y="1790700"/>
            <a:ext cx="15114984"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457200" y="6972300"/>
            <a:ext cx="17216028" cy="1569660"/>
          </a:xfrm>
          <a:prstGeom prst="rect">
            <a:avLst/>
          </a:prstGeom>
          <a:noFill/>
        </p:spPr>
        <p:txBody>
          <a:bodyPr wrap="square" rtlCol="0">
            <a:spAutoFit/>
          </a:bodyPr>
          <a:lstStyle/>
          <a:p>
            <a:r>
              <a:rPr lang="en-IN" sz="4800" dirty="0" smtClean="0">
                <a:solidFill>
                  <a:schemeClr val="bg1"/>
                </a:solidFill>
                <a:latin typeface="Times New Roman" pitchFamily="18" charset="0"/>
                <a:cs typeface="Times New Roman" pitchFamily="18" charset="0"/>
              </a:rPr>
              <a:t>In </a:t>
            </a:r>
            <a:r>
              <a:rPr lang="en-IN" sz="4800" dirty="0" err="1" smtClean="0">
                <a:solidFill>
                  <a:schemeClr val="bg1"/>
                </a:solidFill>
                <a:latin typeface="Times New Roman" pitchFamily="18" charset="0"/>
                <a:cs typeface="Times New Roman" pitchFamily="18" charset="0"/>
              </a:rPr>
              <a:t>distplot</a:t>
            </a:r>
            <a:r>
              <a:rPr lang="en-IN" sz="4800" dirty="0" smtClean="0">
                <a:solidFill>
                  <a:schemeClr val="bg1"/>
                </a:solidFill>
                <a:latin typeface="Times New Roman" pitchFamily="18" charset="0"/>
                <a:cs typeface="Times New Roman" pitchFamily="18" charset="0"/>
              </a:rPr>
              <a:t> possible </a:t>
            </a:r>
            <a:r>
              <a:rPr lang="en-IN" sz="4800" dirty="0">
                <a:solidFill>
                  <a:schemeClr val="bg1"/>
                </a:solidFill>
                <a:latin typeface="Times New Roman" pitchFamily="18" charset="0"/>
                <a:cs typeface="Times New Roman" pitchFamily="18" charset="0"/>
              </a:rPr>
              <a:t>to combine several representations in the same </a:t>
            </a:r>
            <a:r>
              <a:rPr lang="en-IN" sz="4800" dirty="0" smtClean="0">
                <a:solidFill>
                  <a:schemeClr val="bg1"/>
                </a:solidFill>
                <a:latin typeface="Times New Roman" pitchFamily="18" charset="0"/>
                <a:cs typeface="Times New Roman" pitchFamily="18" charset="0"/>
              </a:rPr>
              <a:t>plot.by this we can compare  between 2 categories.</a:t>
            </a:r>
            <a:endParaRPr lang="en-IN" sz="48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2446664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heel(1)">
                                      <p:cBhvr>
                                        <p:cTn id="17" dur="20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00"/>
                                        <p:tgtEl>
                                          <p:spTgt spid="10"/>
                                        </p:tgtEl>
                                      </p:cBhvr>
                                    </p:animEffect>
                                    <p:anim calcmode="lin" valueType="num">
                                      <p:cBhvr>
                                        <p:cTn id="23" dur="1000" fill="hold"/>
                                        <p:tgtEl>
                                          <p:spTgt spid="10"/>
                                        </p:tgtEl>
                                        <p:attrNameLst>
                                          <p:attrName>ppt_x</p:attrName>
                                        </p:attrNameLst>
                                      </p:cBhvr>
                                      <p:tavLst>
                                        <p:tav tm="0">
                                          <p:val>
                                            <p:strVal val="#ppt_x"/>
                                          </p:val>
                                        </p:tav>
                                        <p:tav tm="100000">
                                          <p:val>
                                            <p:strVal val="#ppt_x"/>
                                          </p:val>
                                        </p:tav>
                                      </p:tavLst>
                                    </p:anim>
                                    <p:anim calcmode="lin" valueType="num">
                                      <p:cBhvr>
                                        <p:cTn id="2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4498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Advanced  </a:t>
            </a:r>
            <a:r>
              <a:rPr lang="en-IN" sz="8000" b="1" u="sng" dirty="0" err="1" smtClean="0">
                <a:solidFill>
                  <a:schemeClr val="bg1"/>
                </a:solidFill>
                <a:latin typeface="Times New Roman" pitchFamily="18" charset="0"/>
                <a:cs typeface="Times New Roman" pitchFamily="18" charset="0"/>
              </a:rPr>
              <a:t>Distplots</a:t>
            </a:r>
            <a:endParaRPr lang="en-IN" sz="8000" b="1" u="sng" dirty="0">
              <a:solidFill>
                <a:schemeClr val="bg1"/>
              </a:solidFill>
              <a:latin typeface="Times New Roman" pitchFamily="18" charset="0"/>
              <a:cs typeface="Times New Roman" pitchFamily="18" charset="0"/>
            </a:endParaRPr>
          </a:p>
        </p:txBody>
      </p:sp>
      <p:sp>
        <p:nvSpPr>
          <p:cNvPr id="6" name="Content Placeholder 2"/>
          <p:cNvSpPr txBox="1">
            <a:spLocks/>
          </p:cNvSpPr>
          <p:nvPr/>
        </p:nvSpPr>
        <p:spPr>
          <a:xfrm>
            <a:off x="457200" y="1600200"/>
            <a:ext cx="8229600" cy="4525963"/>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dirty="0" smtClean="0">
                <a:solidFill>
                  <a:schemeClr val="bg1"/>
                </a:solidFill>
                <a:latin typeface="Times New Roman" pitchFamily="18" charset="0"/>
                <a:cs typeface="Times New Roman" pitchFamily="18" charset="0"/>
              </a:rPr>
              <a:t>Having only 3 </a:t>
            </a:r>
            <a:r>
              <a:rPr lang="en-IN" dirty="0" err="1" smtClean="0">
                <a:solidFill>
                  <a:schemeClr val="bg1"/>
                </a:solidFill>
                <a:latin typeface="Times New Roman" pitchFamily="18" charset="0"/>
                <a:cs typeface="Times New Roman" pitchFamily="18" charset="0"/>
              </a:rPr>
              <a:t>bargraphs</a:t>
            </a:r>
            <a:r>
              <a:rPr lang="en-IN" dirty="0" smtClean="0">
                <a:solidFill>
                  <a:schemeClr val="bg1"/>
                </a:solidFill>
                <a:latin typeface="Times New Roman" pitchFamily="18" charset="0"/>
                <a:cs typeface="Times New Roman" pitchFamily="18" charset="0"/>
              </a:rPr>
              <a:t> and 2 </a:t>
            </a:r>
            <a:r>
              <a:rPr lang="en-IN" dirty="0" err="1" smtClean="0">
                <a:solidFill>
                  <a:schemeClr val="bg1"/>
                </a:solidFill>
                <a:latin typeface="Times New Roman" pitchFamily="18" charset="0"/>
                <a:cs typeface="Times New Roman" pitchFamily="18" charset="0"/>
              </a:rPr>
              <a:t>linechart</a:t>
            </a:r>
            <a:r>
              <a:rPr lang="en-IN" dirty="0" smtClean="0">
                <a:solidFill>
                  <a:schemeClr val="bg1"/>
                </a:solidFill>
                <a:latin typeface="Times New Roman" pitchFamily="18" charset="0"/>
                <a:cs typeface="Times New Roman" pitchFamily="18" charset="0"/>
              </a:rPr>
              <a:t>  in </a:t>
            </a:r>
            <a:r>
              <a:rPr lang="en-IN" dirty="0" err="1" smtClean="0">
                <a:solidFill>
                  <a:schemeClr val="bg1"/>
                </a:solidFill>
                <a:latin typeface="Times New Roman" pitchFamily="18" charset="0"/>
                <a:cs typeface="Times New Roman" pitchFamily="18" charset="0"/>
              </a:rPr>
              <a:t>visuvalization</a:t>
            </a:r>
            <a:r>
              <a:rPr lang="en-IN" dirty="0" smtClean="0">
                <a:solidFill>
                  <a:schemeClr val="bg1"/>
                </a:solidFill>
                <a:latin typeface="Times New Roman" pitchFamily="18" charset="0"/>
                <a:cs typeface="Times New Roman" pitchFamily="18" charset="0"/>
              </a:rPr>
              <a:t> is called as basic </a:t>
            </a:r>
            <a:r>
              <a:rPr lang="en-IN" dirty="0" err="1" smtClean="0">
                <a:solidFill>
                  <a:schemeClr val="bg1"/>
                </a:solidFill>
                <a:latin typeface="Times New Roman" pitchFamily="18" charset="0"/>
                <a:cs typeface="Times New Roman" pitchFamily="18" charset="0"/>
              </a:rPr>
              <a:t>Distplots</a:t>
            </a:r>
            <a:endParaRPr lang="en-IN" dirty="0" smtClean="0">
              <a:solidFill>
                <a:schemeClr val="bg1"/>
              </a:solidFill>
              <a:latin typeface="Times New Roman" pitchFamily="18" charset="0"/>
              <a:cs typeface="Times New Roman" pitchFamily="18" charset="0"/>
            </a:endParaRPr>
          </a:p>
          <a:p>
            <a:r>
              <a:rPr lang="en-IN" dirty="0" smtClean="0">
                <a:solidFill>
                  <a:schemeClr val="bg1"/>
                </a:solidFill>
                <a:latin typeface="Times New Roman" pitchFamily="18" charset="0"/>
                <a:cs typeface="Times New Roman" pitchFamily="18" charset="0"/>
              </a:rPr>
              <a:t>Code to execute in </a:t>
            </a:r>
            <a:r>
              <a:rPr lang="en-IN" dirty="0" err="1" smtClean="0">
                <a:solidFill>
                  <a:schemeClr val="bg1"/>
                </a:solidFill>
                <a:latin typeface="Times New Roman" pitchFamily="18" charset="0"/>
                <a:cs typeface="Times New Roman" pitchFamily="18" charset="0"/>
              </a:rPr>
              <a:t>colab</a:t>
            </a:r>
            <a:endParaRPr lang="en-IN" dirty="0" smtClean="0">
              <a:solidFill>
                <a:schemeClr val="bg1"/>
              </a:solidFill>
              <a:latin typeface="Times New Roman" pitchFamily="18" charset="0"/>
              <a:cs typeface="Times New Roman" pitchFamily="18" charset="0"/>
            </a:endParaRPr>
          </a:p>
          <a:p>
            <a:pPr>
              <a:buFont typeface="Wingdings" pitchFamily="2" charset="2"/>
              <a:buChar char="q"/>
            </a:pPr>
            <a:r>
              <a:rPr lang="en-IN" dirty="0" smtClean="0">
                <a:solidFill>
                  <a:schemeClr val="bg1"/>
                </a:solidFill>
                <a:latin typeface="Times New Roman" pitchFamily="18" charset="0"/>
                <a:cs typeface="Times New Roman" pitchFamily="18" charset="0"/>
              </a:rPr>
              <a:t>import </a:t>
            </a:r>
            <a:r>
              <a:rPr lang="en-IN" dirty="0" err="1" smtClean="0">
                <a:solidFill>
                  <a:schemeClr val="bg1"/>
                </a:solidFill>
                <a:latin typeface="Times New Roman" pitchFamily="18" charset="0"/>
                <a:cs typeface="Times New Roman" pitchFamily="18" charset="0"/>
              </a:rPr>
              <a:t>plotly.figure_factory</a:t>
            </a:r>
            <a:r>
              <a:rPr lang="en-IN" dirty="0" smtClean="0">
                <a:solidFill>
                  <a:schemeClr val="bg1"/>
                </a:solidFill>
                <a:latin typeface="Times New Roman" pitchFamily="18" charset="0"/>
                <a:cs typeface="Times New Roman" pitchFamily="18" charset="0"/>
              </a:rPr>
              <a:t> as </a:t>
            </a:r>
            <a:r>
              <a:rPr lang="en-IN" dirty="0" err="1" smtClean="0">
                <a:solidFill>
                  <a:schemeClr val="bg1"/>
                </a:solidFill>
                <a:latin typeface="Times New Roman" pitchFamily="18" charset="0"/>
                <a:cs typeface="Times New Roman" pitchFamily="18" charset="0"/>
              </a:rPr>
              <a:t>ff</a:t>
            </a:r>
            <a:endParaRPr lang="en-IN" dirty="0" smtClean="0">
              <a:solidFill>
                <a:schemeClr val="bg1"/>
              </a:solidFill>
              <a:latin typeface="Times New Roman" pitchFamily="18" charset="0"/>
              <a:cs typeface="Times New Roman" pitchFamily="18" charset="0"/>
            </a:endParaRPr>
          </a:p>
          <a:p>
            <a:pPr>
              <a:buFont typeface="Wingdings" pitchFamily="2" charset="2"/>
              <a:buChar char="q"/>
            </a:pPr>
            <a:r>
              <a:rPr lang="en-IN" dirty="0" smtClean="0">
                <a:solidFill>
                  <a:schemeClr val="bg1"/>
                </a:solidFill>
                <a:latin typeface="Times New Roman" pitchFamily="18" charset="0"/>
                <a:cs typeface="Times New Roman" pitchFamily="18" charset="0"/>
              </a:rPr>
              <a:t>import </a:t>
            </a:r>
            <a:r>
              <a:rPr lang="en-IN" dirty="0" err="1" smtClean="0">
                <a:solidFill>
                  <a:schemeClr val="bg1"/>
                </a:solidFill>
                <a:latin typeface="Times New Roman" pitchFamily="18" charset="0"/>
                <a:cs typeface="Times New Roman" pitchFamily="18" charset="0"/>
              </a:rPr>
              <a:t>numpy</a:t>
            </a:r>
            <a:r>
              <a:rPr lang="en-IN" dirty="0" smtClean="0">
                <a:solidFill>
                  <a:schemeClr val="bg1"/>
                </a:solidFill>
                <a:latin typeface="Times New Roman" pitchFamily="18" charset="0"/>
                <a:cs typeface="Times New Roman" pitchFamily="18" charset="0"/>
              </a:rPr>
              <a:t> as </a:t>
            </a:r>
            <a:r>
              <a:rPr lang="en-IN" dirty="0" err="1" smtClean="0">
                <a:solidFill>
                  <a:schemeClr val="bg1"/>
                </a:solidFill>
                <a:latin typeface="Times New Roman" pitchFamily="18" charset="0"/>
                <a:cs typeface="Times New Roman" pitchFamily="18" charset="0"/>
              </a:rPr>
              <a:t>np</a:t>
            </a:r>
            <a:endParaRPr lang="en-IN" dirty="0" smtClean="0">
              <a:solidFill>
                <a:schemeClr val="bg1"/>
              </a:solidFill>
              <a:latin typeface="Times New Roman" pitchFamily="18" charset="0"/>
              <a:cs typeface="Times New Roman" pitchFamily="18" charset="0"/>
            </a:endParaRPr>
          </a:p>
          <a:p>
            <a:pPr>
              <a:buFont typeface="Wingdings" pitchFamily="2" charset="2"/>
              <a:buChar char="q"/>
            </a:pPr>
            <a:r>
              <a:rPr lang="en-IN" dirty="0" smtClean="0">
                <a:solidFill>
                  <a:schemeClr val="bg1"/>
                </a:solidFill>
                <a:latin typeface="Times New Roman" pitchFamily="18" charset="0"/>
                <a:cs typeface="Times New Roman" pitchFamily="18" charset="0"/>
              </a:rPr>
              <a:t>import pandas as </a:t>
            </a:r>
            <a:r>
              <a:rPr lang="en-IN" dirty="0" err="1" smtClean="0">
                <a:solidFill>
                  <a:schemeClr val="bg1"/>
                </a:solidFill>
                <a:latin typeface="Times New Roman" pitchFamily="18" charset="0"/>
                <a:cs typeface="Times New Roman" pitchFamily="18" charset="0"/>
              </a:rPr>
              <a:t>pd</a:t>
            </a:r>
            <a:endParaRPr lang="en-IN" dirty="0" smtClean="0">
              <a:solidFill>
                <a:schemeClr val="bg1"/>
              </a:solidFill>
              <a:latin typeface="Times New Roman" pitchFamily="18" charset="0"/>
              <a:cs typeface="Times New Roman" pitchFamily="18" charset="0"/>
            </a:endParaRPr>
          </a:p>
          <a:p>
            <a:pPr>
              <a:buFont typeface="Wingdings" pitchFamily="2" charset="2"/>
              <a:buChar char="q"/>
            </a:pPr>
            <a:endParaRPr lang="en-IN" dirty="0" smtClean="0">
              <a:solidFill>
                <a:schemeClr val="bg1"/>
              </a:solidFill>
              <a:latin typeface="Times New Roman" pitchFamily="18" charset="0"/>
              <a:cs typeface="Times New Roman" pitchFamily="18" charset="0"/>
            </a:endParaRPr>
          </a:p>
          <a:p>
            <a:pPr>
              <a:buFont typeface="Wingdings" pitchFamily="2" charset="2"/>
              <a:buChar char="q"/>
            </a:pPr>
            <a:r>
              <a:rPr lang="en-IN" dirty="0" err="1" smtClean="0">
                <a:solidFill>
                  <a:schemeClr val="bg1"/>
                </a:solidFill>
                <a:latin typeface="Times New Roman" pitchFamily="18" charset="0"/>
                <a:cs typeface="Times New Roman" pitchFamily="18" charset="0"/>
              </a:rPr>
              <a:t>df</a:t>
            </a:r>
            <a:r>
              <a:rPr lang="en-IN" dirty="0" smtClean="0">
                <a:solidFill>
                  <a:schemeClr val="bg1"/>
                </a:solidFill>
                <a:latin typeface="Times New Roman" pitchFamily="18" charset="0"/>
                <a:cs typeface="Times New Roman" pitchFamily="18" charset="0"/>
              </a:rPr>
              <a:t> = </a:t>
            </a:r>
            <a:r>
              <a:rPr lang="en-IN" dirty="0" err="1" smtClean="0">
                <a:solidFill>
                  <a:schemeClr val="bg1"/>
                </a:solidFill>
                <a:latin typeface="Times New Roman" pitchFamily="18" charset="0"/>
                <a:cs typeface="Times New Roman" pitchFamily="18" charset="0"/>
              </a:rPr>
              <a:t>pd.DataFrame</a:t>
            </a:r>
            <a:r>
              <a:rPr lang="en-IN" dirty="0" smtClean="0">
                <a:solidFill>
                  <a:schemeClr val="bg1"/>
                </a:solidFill>
                <a:latin typeface="Times New Roman" pitchFamily="18" charset="0"/>
                <a:cs typeface="Times New Roman" pitchFamily="18" charset="0"/>
              </a:rPr>
              <a:t>({'2012': </a:t>
            </a:r>
            <a:r>
              <a:rPr lang="en-IN" dirty="0" err="1" smtClean="0">
                <a:solidFill>
                  <a:schemeClr val="bg1"/>
                </a:solidFill>
                <a:latin typeface="Times New Roman" pitchFamily="18" charset="0"/>
                <a:cs typeface="Times New Roman" pitchFamily="18" charset="0"/>
              </a:rPr>
              <a:t>np.random.randn</a:t>
            </a:r>
            <a:r>
              <a:rPr lang="en-IN" dirty="0" smtClean="0">
                <a:solidFill>
                  <a:schemeClr val="bg1"/>
                </a:solidFill>
                <a:latin typeface="Times New Roman" pitchFamily="18" charset="0"/>
                <a:cs typeface="Times New Roman" pitchFamily="18" charset="0"/>
              </a:rPr>
              <a:t>(200),</a:t>
            </a:r>
          </a:p>
          <a:p>
            <a:pPr>
              <a:buFont typeface="Wingdings" pitchFamily="2" charset="2"/>
              <a:buChar char="q"/>
            </a:pPr>
            <a:r>
              <a:rPr lang="en-IN" dirty="0" smtClean="0">
                <a:solidFill>
                  <a:schemeClr val="bg1"/>
                </a:solidFill>
                <a:latin typeface="Times New Roman" pitchFamily="18" charset="0"/>
                <a:cs typeface="Times New Roman" pitchFamily="18" charset="0"/>
              </a:rPr>
              <a:t>                   '2013': </a:t>
            </a:r>
            <a:r>
              <a:rPr lang="en-IN" dirty="0" err="1" smtClean="0">
                <a:solidFill>
                  <a:schemeClr val="bg1"/>
                </a:solidFill>
                <a:latin typeface="Times New Roman" pitchFamily="18" charset="0"/>
                <a:cs typeface="Times New Roman" pitchFamily="18" charset="0"/>
              </a:rPr>
              <a:t>np.random.randn</a:t>
            </a:r>
            <a:r>
              <a:rPr lang="en-IN" dirty="0" smtClean="0">
                <a:solidFill>
                  <a:schemeClr val="bg1"/>
                </a:solidFill>
                <a:latin typeface="Times New Roman" pitchFamily="18" charset="0"/>
                <a:cs typeface="Times New Roman" pitchFamily="18" charset="0"/>
              </a:rPr>
              <a:t>(200)+1})</a:t>
            </a:r>
          </a:p>
          <a:p>
            <a:pPr>
              <a:buFont typeface="Wingdings" pitchFamily="2" charset="2"/>
              <a:buChar char="q"/>
            </a:pPr>
            <a:r>
              <a:rPr lang="en-IN" dirty="0" smtClean="0">
                <a:solidFill>
                  <a:schemeClr val="bg1"/>
                </a:solidFill>
                <a:latin typeface="Times New Roman" pitchFamily="18" charset="0"/>
                <a:cs typeface="Times New Roman" pitchFamily="18" charset="0"/>
              </a:rPr>
              <a:t>fig = </a:t>
            </a:r>
            <a:r>
              <a:rPr lang="en-IN" dirty="0" err="1" smtClean="0">
                <a:solidFill>
                  <a:schemeClr val="bg1"/>
                </a:solidFill>
                <a:latin typeface="Times New Roman" pitchFamily="18" charset="0"/>
                <a:cs typeface="Times New Roman" pitchFamily="18" charset="0"/>
              </a:rPr>
              <a:t>ff.create_distplot</a:t>
            </a:r>
            <a:r>
              <a:rPr lang="en-IN" dirty="0" smtClean="0">
                <a:solidFill>
                  <a:schemeClr val="bg1"/>
                </a:solidFill>
                <a:latin typeface="Times New Roman" pitchFamily="18" charset="0"/>
                <a:cs typeface="Times New Roman" pitchFamily="18" charset="0"/>
              </a:rPr>
              <a:t>([</a:t>
            </a:r>
            <a:r>
              <a:rPr lang="en-IN" dirty="0" err="1" smtClean="0">
                <a:solidFill>
                  <a:schemeClr val="bg1"/>
                </a:solidFill>
                <a:latin typeface="Times New Roman" pitchFamily="18" charset="0"/>
                <a:cs typeface="Times New Roman" pitchFamily="18" charset="0"/>
              </a:rPr>
              <a:t>df</a:t>
            </a:r>
            <a:r>
              <a:rPr lang="en-IN" dirty="0" smtClean="0">
                <a:solidFill>
                  <a:schemeClr val="bg1"/>
                </a:solidFill>
                <a:latin typeface="Times New Roman" pitchFamily="18" charset="0"/>
                <a:cs typeface="Times New Roman" pitchFamily="18" charset="0"/>
              </a:rPr>
              <a:t>[c] for c in </a:t>
            </a:r>
            <a:r>
              <a:rPr lang="en-IN" dirty="0" err="1" smtClean="0">
                <a:solidFill>
                  <a:schemeClr val="bg1"/>
                </a:solidFill>
                <a:latin typeface="Times New Roman" pitchFamily="18" charset="0"/>
                <a:cs typeface="Times New Roman" pitchFamily="18" charset="0"/>
              </a:rPr>
              <a:t>df.columns</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df.columns</a:t>
            </a:r>
            <a:r>
              <a:rPr lang="en-IN" dirty="0" smtClean="0">
                <a:solidFill>
                  <a:schemeClr val="bg1"/>
                </a:solidFill>
                <a:latin typeface="Times New Roman" pitchFamily="18" charset="0"/>
                <a:cs typeface="Times New Roman" pitchFamily="18" charset="0"/>
              </a:rPr>
              <a:t>, </a:t>
            </a:r>
            <a:r>
              <a:rPr lang="en-IN" dirty="0" err="1" smtClean="0">
                <a:solidFill>
                  <a:schemeClr val="bg1"/>
                </a:solidFill>
                <a:latin typeface="Times New Roman" pitchFamily="18" charset="0"/>
                <a:cs typeface="Times New Roman" pitchFamily="18" charset="0"/>
              </a:rPr>
              <a:t>bin_size</a:t>
            </a:r>
            <a:r>
              <a:rPr lang="en-IN" dirty="0" smtClean="0">
                <a:solidFill>
                  <a:schemeClr val="bg1"/>
                </a:solidFill>
                <a:latin typeface="Times New Roman" pitchFamily="18" charset="0"/>
                <a:cs typeface="Times New Roman" pitchFamily="18" charset="0"/>
              </a:rPr>
              <a:t>=.25)</a:t>
            </a:r>
          </a:p>
          <a:p>
            <a:pPr>
              <a:buFont typeface="Wingdings" pitchFamily="2" charset="2"/>
              <a:buChar char="q"/>
            </a:pPr>
            <a:r>
              <a:rPr lang="en-IN" dirty="0" err="1" smtClean="0">
                <a:solidFill>
                  <a:schemeClr val="bg1"/>
                </a:solidFill>
                <a:latin typeface="Times New Roman" pitchFamily="18" charset="0"/>
                <a:cs typeface="Times New Roman" pitchFamily="18" charset="0"/>
              </a:rPr>
              <a:t>fig.show</a:t>
            </a:r>
            <a:r>
              <a:rPr lang="en-IN" dirty="0" smtClean="0">
                <a:solidFill>
                  <a:schemeClr val="bg1"/>
                </a:solidFill>
                <a:latin typeface="Times New Roman" pitchFamily="18" charset="0"/>
                <a:cs typeface="Times New Roman" pitchFamily="18" charset="0"/>
              </a:rPr>
              <a:t>()</a:t>
            </a:r>
          </a:p>
          <a:p>
            <a:endParaRPr lang="en-IN"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25775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547" b="7547"/>
          <a:stretch>
            <a:fillRect/>
          </a:stretch>
        </p:blipFill>
        <p:spPr>
          <a:xfrm>
            <a:off x="0" y="0"/>
            <a:ext cx="18288000" cy="10287000"/>
          </a:xfrm>
          <a:prstGeom prst="rect">
            <a:avLst/>
          </a:prstGeom>
        </p:spPr>
      </p:pic>
      <p:grpSp>
        <p:nvGrpSpPr>
          <p:cNvPr id="3" name="Group 3"/>
          <p:cNvGrpSpPr/>
          <p:nvPr/>
        </p:nvGrpSpPr>
        <p:grpSpPr>
          <a:xfrm>
            <a:off x="0" y="-35248"/>
            <a:ext cx="18288000" cy="10322248"/>
            <a:chOff x="0" y="0"/>
            <a:chExt cx="3475695" cy="1961778"/>
          </a:xfrm>
        </p:grpSpPr>
        <p:sp>
          <p:nvSpPr>
            <p:cNvPr id="4" name="Freeform 4"/>
            <p:cNvSpPr/>
            <p:nvPr/>
          </p:nvSpPr>
          <p:spPr>
            <a:xfrm>
              <a:off x="0" y="0"/>
              <a:ext cx="3475695" cy="1961778"/>
            </a:xfrm>
            <a:custGeom>
              <a:avLst/>
              <a:gdLst/>
              <a:ahLst/>
              <a:cxnLst/>
              <a:rect l="l" t="t" r="r" b="b"/>
              <a:pathLst>
                <a:path w="3475695" h="1961778">
                  <a:moveTo>
                    <a:pt x="0" y="0"/>
                  </a:moveTo>
                  <a:lnTo>
                    <a:pt x="3475695" y="0"/>
                  </a:lnTo>
                  <a:lnTo>
                    <a:pt x="3475695" y="1961778"/>
                  </a:lnTo>
                  <a:lnTo>
                    <a:pt x="0" y="1961778"/>
                  </a:lnTo>
                  <a:close/>
                </a:path>
              </a:pathLst>
            </a:custGeom>
            <a:solidFill>
              <a:srgbClr val="1A6FB0">
                <a:alpha val="84706"/>
              </a:srgbClr>
            </a:solidFill>
          </p:spPr>
        </p:sp>
      </p:grpSp>
      <p:sp>
        <p:nvSpPr>
          <p:cNvPr id="5" name="Title 1"/>
          <p:cNvSpPr txBox="1">
            <a:spLocks/>
          </p:cNvSpPr>
          <p:nvPr/>
        </p:nvSpPr>
        <p:spPr>
          <a:xfrm>
            <a:off x="457200" y="274638"/>
            <a:ext cx="17373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8000" b="1" u="sng" dirty="0" smtClean="0">
                <a:solidFill>
                  <a:schemeClr val="bg1"/>
                </a:solidFill>
                <a:latin typeface="Times New Roman" pitchFamily="18" charset="0"/>
                <a:cs typeface="Times New Roman" pitchFamily="18" charset="0"/>
              </a:rPr>
              <a:t>Advanced  </a:t>
            </a:r>
            <a:r>
              <a:rPr lang="en-IN" sz="8000" b="1" u="sng" dirty="0" err="1" smtClean="0">
                <a:solidFill>
                  <a:schemeClr val="bg1"/>
                </a:solidFill>
                <a:latin typeface="Times New Roman" pitchFamily="18" charset="0"/>
                <a:cs typeface="Times New Roman" pitchFamily="18" charset="0"/>
              </a:rPr>
              <a:t>Distplots</a:t>
            </a:r>
            <a:endParaRPr lang="en-IN" sz="8000" b="1" u="sng" dirty="0">
              <a:solidFill>
                <a:schemeClr val="bg1"/>
              </a:solidFill>
              <a:latin typeface="Times New Roman" pitchFamily="18" charset="0"/>
              <a:cs typeface="Times New Roman" pitchFamily="18" charset="0"/>
            </a:endParaRP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8522" y="2005547"/>
            <a:ext cx="14002077" cy="5652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457200" y="7658100"/>
            <a:ext cx="17830800" cy="2862322"/>
          </a:xfrm>
          <a:prstGeom prst="rect">
            <a:avLst/>
          </a:prstGeom>
          <a:noFill/>
        </p:spPr>
        <p:txBody>
          <a:bodyPr wrap="square" rtlCol="0">
            <a:spAutoFit/>
          </a:bodyPr>
          <a:lstStyle/>
          <a:p>
            <a:r>
              <a:rPr lang="en-IN" sz="6000" dirty="0">
                <a:solidFill>
                  <a:schemeClr val="bg1"/>
                </a:solidFill>
                <a:latin typeface="Times New Roman" pitchFamily="18" charset="0"/>
                <a:cs typeface="Times New Roman" pitchFamily="18" charset="0"/>
              </a:rPr>
              <a:t>In </a:t>
            </a:r>
            <a:r>
              <a:rPr lang="en-IN" sz="6000" dirty="0" err="1">
                <a:solidFill>
                  <a:schemeClr val="bg1"/>
                </a:solidFill>
                <a:latin typeface="Times New Roman" pitchFamily="18" charset="0"/>
                <a:cs typeface="Times New Roman" pitchFamily="18" charset="0"/>
              </a:rPr>
              <a:t>distplot</a:t>
            </a:r>
            <a:r>
              <a:rPr lang="en-IN" sz="6000" dirty="0">
                <a:solidFill>
                  <a:schemeClr val="bg1"/>
                </a:solidFill>
                <a:latin typeface="Times New Roman" pitchFamily="18" charset="0"/>
                <a:cs typeface="Times New Roman" pitchFamily="18" charset="0"/>
              </a:rPr>
              <a:t> possible to combine several representations in the same plot.by this we can compare  between </a:t>
            </a:r>
            <a:r>
              <a:rPr lang="en-IN" sz="6000" dirty="0" smtClean="0">
                <a:solidFill>
                  <a:schemeClr val="bg1"/>
                </a:solidFill>
                <a:latin typeface="Times New Roman" pitchFamily="18" charset="0"/>
                <a:cs typeface="Times New Roman" pitchFamily="18" charset="0"/>
              </a:rPr>
              <a:t>many </a:t>
            </a:r>
            <a:r>
              <a:rPr lang="en-IN" sz="6000" dirty="0">
                <a:solidFill>
                  <a:schemeClr val="bg1"/>
                </a:solidFill>
                <a:latin typeface="Times New Roman" pitchFamily="18" charset="0"/>
                <a:cs typeface="Times New Roman" pitchFamily="18" charset="0"/>
              </a:rPr>
              <a:t>categories.</a:t>
            </a:r>
          </a:p>
        </p:txBody>
      </p:sp>
    </p:spTree>
    <p:extLst>
      <p:ext uri="{BB962C8B-B14F-4D97-AF65-F5344CB8AC3E}">
        <p14:creationId xmlns:p14="http://schemas.microsoft.com/office/powerpoint/2010/main" val="4074703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2" presetClass="emph" presetSubtype="0" fill="hold" grpId="0" nodeType="clickEffect">
                                  <p:stCondLst>
                                    <p:cond delay="0"/>
                                  </p:stCondLst>
                                  <p:childTnLst>
                                    <p:animRot by="120000">
                                      <p:cBhvr>
                                        <p:cTn id="11" dur="100" fill="hold">
                                          <p:stCondLst>
                                            <p:cond delay="0"/>
                                          </p:stCondLst>
                                        </p:cTn>
                                        <p:tgtEl>
                                          <p:spTgt spid="5"/>
                                        </p:tgtEl>
                                        <p:attrNameLst>
                                          <p:attrName>r</p:attrName>
                                        </p:attrNameLst>
                                      </p:cBhvr>
                                    </p:animRot>
                                    <p:animRot by="-240000">
                                      <p:cBhvr>
                                        <p:cTn id="12" dur="200" fill="hold">
                                          <p:stCondLst>
                                            <p:cond delay="200"/>
                                          </p:stCondLst>
                                        </p:cTn>
                                        <p:tgtEl>
                                          <p:spTgt spid="5"/>
                                        </p:tgtEl>
                                        <p:attrNameLst>
                                          <p:attrName>r</p:attrName>
                                        </p:attrNameLst>
                                      </p:cBhvr>
                                    </p:animRot>
                                    <p:animRot by="240000">
                                      <p:cBhvr>
                                        <p:cTn id="13" dur="200" fill="hold">
                                          <p:stCondLst>
                                            <p:cond delay="400"/>
                                          </p:stCondLst>
                                        </p:cTn>
                                        <p:tgtEl>
                                          <p:spTgt spid="5"/>
                                        </p:tgtEl>
                                        <p:attrNameLst>
                                          <p:attrName>r</p:attrName>
                                        </p:attrNameLst>
                                      </p:cBhvr>
                                    </p:animRot>
                                    <p:animRot by="-240000">
                                      <p:cBhvr>
                                        <p:cTn id="14" dur="200" fill="hold">
                                          <p:stCondLst>
                                            <p:cond delay="600"/>
                                          </p:stCondLst>
                                        </p:cTn>
                                        <p:tgtEl>
                                          <p:spTgt spid="5"/>
                                        </p:tgtEl>
                                        <p:attrNameLst>
                                          <p:attrName>r</p:attrName>
                                        </p:attrNameLst>
                                      </p:cBhvr>
                                    </p:animRot>
                                    <p:animRot by="120000">
                                      <p:cBhvr>
                                        <p:cTn id="15" dur="200" fill="hold">
                                          <p:stCondLst>
                                            <p:cond delay="800"/>
                                          </p:stCondLst>
                                        </p:cTn>
                                        <p:tgtEl>
                                          <p:spTgt spid="5"/>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randombar(horizontal)">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down)">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243</TotalTime>
  <Words>1706</Words>
  <Application>Microsoft Office PowerPoint</Application>
  <PresentationFormat>Custom</PresentationFormat>
  <Paragraphs>323</Paragraphs>
  <Slides>31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Times New Roman</vt:lpstr>
      <vt:lpstr>Calibri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ADMIN</cp:lastModifiedBy>
  <cp:revision>18</cp:revision>
  <dcterms:created xsi:type="dcterms:W3CDTF">2006-08-16T00:00:00Z</dcterms:created>
  <dcterms:modified xsi:type="dcterms:W3CDTF">2022-11-12T05:54:43Z</dcterms:modified>
  <dc:identifier>DAFMYIoRZnE</dc:identifier>
</cp:coreProperties>
</file>

<file path=docProps/thumbnail.jpeg>
</file>